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3" r:id="rId1"/>
  </p:sldMasterIdLst>
  <p:notesMasterIdLst>
    <p:notesMasterId r:id="rId127"/>
  </p:notesMasterIdLst>
  <p:handoutMasterIdLst>
    <p:handoutMasterId r:id="rId128"/>
  </p:handoutMasterIdLst>
  <p:sldIdLst>
    <p:sldId id="355" r:id="rId2"/>
    <p:sldId id="358" r:id="rId3"/>
    <p:sldId id="357" r:id="rId4"/>
    <p:sldId id="359" r:id="rId5"/>
    <p:sldId id="335" r:id="rId6"/>
    <p:sldId id="259" r:id="rId7"/>
    <p:sldId id="360" r:id="rId8"/>
    <p:sldId id="262" r:id="rId9"/>
    <p:sldId id="261" r:id="rId10"/>
    <p:sldId id="361" r:id="rId11"/>
    <p:sldId id="362" r:id="rId12"/>
    <p:sldId id="344" r:id="rId13"/>
    <p:sldId id="345" r:id="rId14"/>
    <p:sldId id="346" r:id="rId15"/>
    <p:sldId id="363" r:id="rId16"/>
    <p:sldId id="365" r:id="rId17"/>
    <p:sldId id="272" r:id="rId18"/>
    <p:sldId id="273" r:id="rId19"/>
    <p:sldId id="414" r:id="rId20"/>
    <p:sldId id="277" r:id="rId21"/>
    <p:sldId id="257" r:id="rId22"/>
    <p:sldId id="278" r:id="rId23"/>
    <p:sldId id="337" r:id="rId24"/>
    <p:sldId id="367" r:id="rId25"/>
    <p:sldId id="369" r:id="rId26"/>
    <p:sldId id="415" r:id="rId27"/>
    <p:sldId id="416" r:id="rId28"/>
    <p:sldId id="385" r:id="rId29"/>
    <p:sldId id="301" r:id="rId30"/>
    <p:sldId id="370" r:id="rId31"/>
    <p:sldId id="459" r:id="rId32"/>
    <p:sldId id="386" r:id="rId33"/>
    <p:sldId id="260" r:id="rId34"/>
    <p:sldId id="387" r:id="rId35"/>
    <p:sldId id="389" r:id="rId36"/>
    <p:sldId id="263" r:id="rId37"/>
    <p:sldId id="390" r:id="rId38"/>
    <p:sldId id="462" r:id="rId39"/>
    <p:sldId id="463" r:id="rId40"/>
    <p:sldId id="321" r:id="rId41"/>
    <p:sldId id="264" r:id="rId42"/>
    <p:sldId id="464" r:id="rId43"/>
    <p:sldId id="417" r:id="rId44"/>
    <p:sldId id="266" r:id="rId45"/>
    <p:sldId id="323" r:id="rId46"/>
    <p:sldId id="267" r:id="rId47"/>
    <p:sldId id="419" r:id="rId48"/>
    <p:sldId id="420" r:id="rId49"/>
    <p:sldId id="421" r:id="rId50"/>
    <p:sldId id="422" r:id="rId51"/>
    <p:sldId id="352" r:id="rId52"/>
    <p:sldId id="354" r:id="rId53"/>
    <p:sldId id="314" r:id="rId54"/>
    <p:sldId id="313" r:id="rId55"/>
    <p:sldId id="388" r:id="rId56"/>
    <p:sldId id="348" r:id="rId57"/>
    <p:sldId id="392" r:id="rId58"/>
    <p:sldId id="393" r:id="rId59"/>
    <p:sldId id="324" r:id="rId60"/>
    <p:sldId id="269" r:id="rId61"/>
    <p:sldId id="429" r:id="rId62"/>
    <p:sldId id="343" r:id="rId63"/>
    <p:sldId id="423" r:id="rId64"/>
    <p:sldId id="418" r:id="rId65"/>
    <p:sldId id="424" r:id="rId66"/>
    <p:sldId id="425" r:id="rId67"/>
    <p:sldId id="427" r:id="rId68"/>
    <p:sldId id="465" r:id="rId69"/>
    <p:sldId id="432" r:id="rId70"/>
    <p:sldId id="466" r:id="rId71"/>
    <p:sldId id="467" r:id="rId72"/>
    <p:sldId id="469" r:id="rId73"/>
    <p:sldId id="350" r:id="rId74"/>
    <p:sldId id="271" r:id="rId75"/>
    <p:sldId id="428" r:id="rId76"/>
    <p:sldId id="373" r:id="rId77"/>
    <p:sldId id="291" r:id="rId78"/>
    <p:sldId id="294" r:id="rId79"/>
    <p:sldId id="295" r:id="rId80"/>
    <p:sldId id="293" r:id="rId81"/>
    <p:sldId id="296" r:id="rId82"/>
    <p:sldId id="372" r:id="rId83"/>
    <p:sldId id="297" r:id="rId84"/>
    <p:sldId id="433" r:id="rId85"/>
    <p:sldId id="374" r:id="rId86"/>
    <p:sldId id="303" r:id="rId87"/>
    <p:sldId id="302" r:id="rId88"/>
    <p:sldId id="375" r:id="rId89"/>
    <p:sldId id="376" r:id="rId90"/>
    <p:sldId id="377" r:id="rId91"/>
    <p:sldId id="310" r:id="rId92"/>
    <p:sldId id="312" r:id="rId93"/>
    <p:sldId id="349" r:id="rId94"/>
    <p:sldId id="380" r:id="rId95"/>
    <p:sldId id="268" r:id="rId96"/>
    <p:sldId id="437" r:id="rId97"/>
    <p:sldId id="435" r:id="rId98"/>
    <p:sldId id="436" r:id="rId99"/>
    <p:sldId id="379" r:id="rId100"/>
    <p:sldId id="381" r:id="rId101"/>
    <p:sldId id="270" r:id="rId102"/>
    <p:sldId id="438" r:id="rId103"/>
    <p:sldId id="382" r:id="rId104"/>
    <p:sldId id="445" r:id="rId105"/>
    <p:sldId id="439" r:id="rId106"/>
    <p:sldId id="394" r:id="rId107"/>
    <p:sldId id="444" r:id="rId108"/>
    <p:sldId id="449" r:id="rId109"/>
    <p:sldId id="450" r:id="rId110"/>
    <p:sldId id="452" r:id="rId111"/>
    <p:sldId id="453" r:id="rId112"/>
    <p:sldId id="454" r:id="rId113"/>
    <p:sldId id="455" r:id="rId114"/>
    <p:sldId id="440" r:id="rId115"/>
    <p:sldId id="442" r:id="rId116"/>
    <p:sldId id="443" r:id="rId117"/>
    <p:sldId id="383" r:id="rId118"/>
    <p:sldId id="471" r:id="rId119"/>
    <p:sldId id="470" r:id="rId120"/>
    <p:sldId id="280" r:id="rId121"/>
    <p:sldId id="456" r:id="rId122"/>
    <p:sldId id="458" r:id="rId123"/>
    <p:sldId id="282" r:id="rId124"/>
    <p:sldId id="283" r:id="rId125"/>
    <p:sldId id="413" r:id="rId12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62" autoAdjust="0"/>
    <p:restoredTop sz="92676" autoAdjust="0"/>
  </p:normalViewPr>
  <p:slideViewPr>
    <p:cSldViewPr>
      <p:cViewPr varScale="1">
        <p:scale>
          <a:sx n="121" d="100"/>
          <a:sy n="121" d="100"/>
        </p:scale>
        <p:origin x="1888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99" d="100"/>
          <a:sy n="99" d="100"/>
        </p:scale>
        <p:origin x="427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theme" Target="theme/theme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DEE8D13B-D590-604E-9E8B-D2A4E9EA2D9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F1BE6805-12CD-AB43-8F98-9CF6C628B22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2CDEA28-CC36-B846-B0C7-9E911BBF936F}" type="datetimeFigureOut">
              <a:rPr kumimoji="1" lang="zh-CN" altLang="en-US" smtClean="0"/>
              <a:t>2023/3/25</a:t>
            </a:fld>
            <a:endParaRPr kumimoji="1"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4FD0B74-F103-6A45-AAD0-29CB551FE9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2E70D0-65D4-EB47-98A9-6B81B8FA12E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CF4A12F-21FF-864F-B82D-DFF8484D5B80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52644233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05:57.293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0 6 24575,'3'-3'0,"0"1"0,3 4 0,0 1 0,0 3 0,-3 0 0,2-2 0,-1 4 0,2-4 0,2 7 0,-4-5 0,4 6 0,-7-6 0,4 3 0,-4-3 0,1 0 0,-2 0 0,0-1 0,0 1 0,0 0 0,0 0 0,0 0 0,0 0 0,0 0 0,0 0 0,0 0 0,-2 0 0,1 0 0,-4 0 0,4 0 0,-4 0 0,2 0 0,-3 0 0,0 0 0,2-1 0,-1-1 0,4 1 0,-1-2 0,4 1 0,2-2 0,2-2 0,0 0 0,0 3 0,0-2 0,2 1 0,-1-2 0,4 0 0,1 0 0,-2 0 0,4 0 0,-8 0 0,3 0 0,-3 0 0,0 0 0,0 0 0,0 0 0,-3-2 0,2 1 0,-2-2 0,1 1 0,-2-2 0,-2-2 0,0 3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02:59:19.58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7109 12617 24575,'7'1'0,"-1"1"0,0 3 0,-3-1 0,3 5 0,-3-5 0,8 13 0,-1-3 0,6 5 0,-5-6 0,0-4 0,-4-6 0,-2 1 0,4-1 0,-5-1 0,11 5 0,-2-3 0,7 5 0,-2-3 0,1-3 0,0 0 0,-4-2 0,3 0 0,-9-1 0,13 0 0,-1 0 0,21 0 0,-9-1 0,0 0 0,-11 0 0,-11 1 0,0 0 0,-1-2 0,-6 2 0,3-2 0,-3 2 0,-1 0 0,-1 0 0,0 0 0</inkml:trace>
  <inkml:trace contextRef="#ctx0" brushRef="#br0" timeOffset="1600">7568 12674 24575,'11'7'0,"-4"-4"0,3 6 0,-5-8 0,5 9 0,-6-7 0,5 4 0,-5-4 0,1 1 0,0 1 0,-1-1 0,1 0 0,-3-1 0,0-1 0,-6 3 0,4-1 0,-8 4 0,5-5 0,-5 7 0,4-8 0,-3 8 0,3-4 0,-1 2 0,1-3 0,0-3 0,2-1 0,1-1 0</inkml:trace>
  <inkml:trace contextRef="#ctx0" brushRef="#br0" timeOffset="103852">9865 14248 24575,'6'2'0,"0"0"0,6-2 0,2-3 0,5 0 0,-7-2 0,-2 3 0,-6 1 0,-1 1 0,-1-2 0,3 2 0,-4-4 0,4 4 0,-3-2 0,1 2 0,-1 0 0,0 0 0</inkml:trace>
  <inkml:trace contextRef="#ctx0" brushRef="#br0" timeOffset="107716">17930 14765 24575,'13'16'0,"5"2"0,-7-6 0,12 11 0,-9-5 0,9 5 0,-10-9 0,-4-3 0,-4-6 0,-5-3 0</inkml:trace>
  <inkml:trace contextRef="#ctx0" brushRef="#br0" timeOffset="108782">18091 14781 24575,'-12'12'0,"4"-7"0,-12 17 0,11-14 0,-16 20 0,9-12 0,-4 6 0,6-6 0,6-7 0,4-2 0,-1-3 0,3-1 0,0-1 0,-4 6 0,3 0 0,-2 0 0,3-3 0</inkml:trace>
  <inkml:trace contextRef="#ctx0" brushRef="#br0" timeOffset="109649">18238 14807 24575,'0'0'0</inkml:trace>
  <inkml:trace contextRef="#ctx0" brushRef="#br0" timeOffset="110515">18207 14893 24575,'12'5'0,"-5"-1"0,-2 3 0,-5 12 0,2 5 0,-2 1 0,-2-1 0,2-18 0,-2 1 0,2-5 0</inkml:trace>
  <inkml:trace contextRef="#ctx0" brushRef="#br0" timeOffset="111915">17141 15287 24575,'28'-3'0,"3"-2"0,7-1 0,-2 0 0,1 0 0,3-1-656,0 1 1,8-1-1,4 0 1,-2 0 0,-8 1-984,5-2 1,0 1 1676,-11 3 1,6-1 0,4 0-1,0 0 1,-2 1 0,-7 0-39,3 0 0,-5 0 0,1 0 0,9 1 0,2-1 0,-3 1 684,3-1 1,-4 1-685,-1 1 0,-2 0 0,1-1 0,0 0 0,3 1 0,-4 0 0,0-1 3276,-20 3-1611,-8 0-1653,11-1-12,-12 0 0,-1 0 0,-9 1 0</inkml:trace>
  <inkml:trace contextRef="#ctx0" brushRef="#br0" timeOffset="113782">17618 14601 24575,'34'-6'0,"-1"0"0,10-3 0,-15 8 0,-24 1 0,-1 0 0</inkml:trace>
  <inkml:trace contextRef="#ctx0" brushRef="#br0" timeOffset="115248">17597 14640 24575,'21'24'0,"3"2"0,-7-9 0,7 5 0,-9-7 0,-3-2 0,-12-9 0,-9 8 0,-1-4 0,-12 15 0,-4 4 0,6-6 0,0 1 0,-6 8 0,3-1 0,-4 9 0,22-24 0,5-6 0,5-4 0,1-1 0,25-1 0,-15 0 0,32-2 0,-20 2 0,0-2 0,-9 2 0,-15-2 0,-3 0 0</inkml:trace>
  <inkml:trace contextRef="#ctx0" brushRef="#br0" timeOffset="117514">17952 15398 24575,'26'-8'0,"1"4"0,-1-4 0,-6 6 0,-29 9 0,-17 8 0,-16 8 0,4-3 0,10-7 0,16-8 0,8-3 0,-2 1 0,0 3 0,-3 1 0,3-1 0,4 1 0,5-5 0,12 1 0,-3-1 0,4 1 0,-9 1 0,-2 4 0,-5-1 0,0 13 0,0-10 0,-10 33 0,3-25 0,-7 13 0,-1 1 0,0-9 0,-10 18 0,19-31 0,-1-3 0,7-4 0,-2-1 0,5 3 0,9 1 0,23-2 0,3-3 0,7-4 0,-19-1 0,-14 0 0,-9 2 0</inkml:trace>
  <inkml:trace contextRef="#ctx0" brushRef="#br0" timeOffset="118048">18041 15634 24575,'38'20'0,"0"-1"0,0 3 0,3 1 0,-5-1 0,-8-6 0,0 1 0,15 11 0,-12-9 0,-30-18 0,-1 0 0</inkml:trace>
  <inkml:trace contextRef="#ctx0" brushRef="#br0" timeOffset="118681">18360 15696 24575,'-22'23'0,"3"-3"0,0-1 0,9-7 0,5-9 0,5 0 0,-2-2 0,2 0 0</inkml:trace>
  <inkml:trace contextRef="#ctx0" brushRef="#br0" timeOffset="119714">18334 15708 24575,'-31'27'0,"-2"-1"0,13-9 0,3-5 0,13-7 0,1-3 0,-1 5 0,0-3 0,-4 8 0,3-7 0,-3 5 0,4-8 0,1 1 0,1-3 0</inkml:trace>
  <inkml:trace contextRef="#ctx0" brushRef="#br0" timeOffset="120447">18536 15748 24575,'0'17'0,"0"0"0,0-2 0,0-2 0,0-7 0,-2 3 0,2-5 0,-2 1 0,2-3 0,0 0 0</inkml:trace>
  <inkml:trace contextRef="#ctx0" brushRef="#br0" timeOffset="121913">18507 15524 24575,'5'-5'0,"1"1"0,0 3 0,-1 1 0,3 8 0,-3-5 0,5 12 0,-6-9 0,0 6 0,-1-6 0,-3 4 0,2-2 0,-4 4 0,-3-1 0,-3 2 0,2-6 0,0 2 0,7-5 0,8-1 0,3-4 0,4 0 0,-4-4 0,-7 5 0,2-2 0,-3 2 0,0 0 0,-3 0 0</inkml:trace>
  <inkml:trace contextRef="#ctx0" brushRef="#br0" timeOffset="122880">18879 15145 24575,'12'-4'0,"2"-1"0,-9 4 0,2 0 0,-6 1 0</inkml:trace>
  <inkml:trace contextRef="#ctx0" brushRef="#br0" timeOffset="123347">18856 15296 24575,'5'1'0,"16"-3"0,-12 1 0,19-4 0,-19 4 0,4-2 0,-7 3 0,-3-2 0,-1 2 0</inkml:trace>
  <inkml:trace contextRef="#ctx0" brushRef="#br0" timeOffset="124081">19124 14864 24575,'0'27'0,"-2"-1"0,0 2 0,-4 11 0,4-6 0,0 8 0,-1 5 0,1-1 0,-1 1 0,1 1 0,-1 2 0,0 0 0,1-3 0,0 1 0,0 1 0,0-1 0,0-3 0,0 3 0,1-2 0,-1-2 0,1-4 0,-2 6 0,1-9 0,2-18 0,-1-16 0,0 0 0,0-2 0</inkml:trace>
  <inkml:trace contextRef="#ctx0" brushRef="#br0" timeOffset="125379">19345 15174 24575,'-24'7'0,"-12"7"0,1 0 0,-9 8 0,15-9 0,5 1 0,19-12 0,-1 3 0,1-1 0,2 3 0,-2 2 0,5 8 0,-1-2 0,9 11 0,-3-12 0,11 8 0,-7-15 0,6 8 0,-7-11 0,-1 3 0,-4-5 0</inkml:trace>
  <inkml:trace contextRef="#ctx0" brushRef="#br0" timeOffset="125980">19317 15324 24575,'0'0'0</inkml:trace>
  <inkml:trace contextRef="#ctx0" brushRef="#br0" timeOffset="126881">19297 15489 24575,'5'2'0,"-1"1"0,-1-2 0,1 5 0,-2-2 0,3 12 0,-5-4 0,2 24 0,-2-8 0,0 1 0,1-13 0,5-21 0,4-10 0,-1 2 0,4-9 0,-9 15 0,1-1 0,-3 6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17T04:17:47.202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1 1 24575,'0'0'0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3-25T03:39:01.332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nkml:trace contextRef="#ctx0" brushRef="#br0">13202 8870 24575,'-5'0'0,"-2"3"0,4 0 0,-5 8 0,6-2 0,-5 3 0,5-3 0,0-2 0,2-1 0,0-1 0,2-2 0,-2 1 0,5 1 0,-1 1 0,5 1 0,-2 0 0,2 2 0,-2-3 0,-3 1 0,1-4 0,-3 1 0,3-1 0,-1 1 0,3 0 0,-3-1 0,3-1 0,-2 0 0,1-2 0,-1-2 0,2-1 0,-3-1 0,5-3 0,-7 3 0,5-1 0,-7-1 0,5-1 0,-3-2 0,0 1 0,0-1 0,-2 1 0,0 0 0,0 2 0,0 2 0,0 0 0,0 1 0,0-6 0,-2 1 0,0-4 0,-3 1 0,3 4 0,-3 0 0,4 3 0,-2 2 0,1-1 0,-1 1 0,-6-3 0,3-1 0,-6 2 0,6 0 0,-1 3 0,5-2 0,0 3 0,2-2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8" name="Rectangle 2">
            <a:extLst>
              <a:ext uri="{FF2B5EF4-FFF2-40B4-BE49-F238E27FC236}">
                <a16:creationId xmlns:a16="http://schemas.microsoft.com/office/drawing/2014/main" id="{E763B22F-D02B-F940-8E35-2594ED8C2B3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32099" name="Rectangle 3">
            <a:extLst>
              <a:ext uri="{FF2B5EF4-FFF2-40B4-BE49-F238E27FC236}">
                <a16:creationId xmlns:a16="http://schemas.microsoft.com/office/drawing/2014/main" id="{CBA84E26-15B0-654F-B0A6-E859EB77106B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32100" name="Rectangle 4">
            <a:extLst>
              <a:ext uri="{FF2B5EF4-FFF2-40B4-BE49-F238E27FC236}">
                <a16:creationId xmlns:a16="http://schemas.microsoft.com/office/drawing/2014/main" id="{AA541794-1755-604D-B94E-0CE603D7CE36}"/>
              </a:ext>
            </a:extLst>
          </p:cNvPr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32101" name="Rectangle 5">
            <a:extLst>
              <a:ext uri="{FF2B5EF4-FFF2-40B4-BE49-F238E27FC236}">
                <a16:creationId xmlns:a16="http://schemas.microsoft.com/office/drawing/2014/main" id="{88295981-1696-4B43-8786-002B4D88B0B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32102" name="Rectangle 6">
            <a:extLst>
              <a:ext uri="{FF2B5EF4-FFF2-40B4-BE49-F238E27FC236}">
                <a16:creationId xmlns:a16="http://schemas.microsoft.com/office/drawing/2014/main" id="{5033DBCF-1C3E-A14F-A4F7-F5C57499D0E2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32103" name="Rectangle 7">
            <a:extLst>
              <a:ext uri="{FF2B5EF4-FFF2-40B4-BE49-F238E27FC236}">
                <a16:creationId xmlns:a16="http://schemas.microsoft.com/office/drawing/2014/main" id="{DABB9E13-7CD6-DF4D-96C4-9D2F00AB696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 sz="1200">
                <a:latin typeface="Tahoma" panose="020B0604030504040204" pitchFamily="34" charset="0"/>
                <a:ea typeface="宋体" panose="02010600030101010101" pitchFamily="2" charset="-122"/>
              </a:defRPr>
            </a:lvl1pPr>
          </a:lstStyle>
          <a:p>
            <a:fld id="{F84293A6-63F4-324E-933D-DDD77F9EC4F1}" type="slidenum">
              <a:rPr lang="zh-CN" altLang="en-US"/>
              <a:pPr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宋体" panose="02010600030101010101" pitchFamily="2" charset="-122"/>
      </a:defRPr>
    </a:lvl1pPr>
    <a:lvl2pPr marL="4572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宋体" panose="02010600030101010101" pitchFamily="2" charset="-122"/>
      </a:defRPr>
    </a:lvl2pPr>
    <a:lvl3pPr marL="9144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宋体" panose="02010600030101010101" pitchFamily="2" charset="-122"/>
      </a:defRPr>
    </a:lvl3pPr>
    <a:lvl4pPr marL="13716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宋体" panose="02010600030101010101" pitchFamily="2" charset="-122"/>
      </a:defRPr>
    </a:lvl4pPr>
    <a:lvl5pPr marL="1828800" algn="l" rtl="0" fontAlgn="base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anose="02020603050405020304" pitchFamily="18" charset="0"/>
        <a:ea typeface="宋体" panose="02010600030101010101" pitchFamily="2" charset="-122"/>
        <a:cs typeface="宋体" panose="02010600030101010101" pitchFamily="2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396319" y="802299"/>
            <a:ext cx="5618515" cy="2541431"/>
          </a:xfrm>
        </p:spPr>
        <p:txBody>
          <a:bodyPr bIns="0" anchor="b">
            <a:normAutofit/>
          </a:bodyPr>
          <a:lstStyle>
            <a:lvl1pPr algn="l">
              <a:defRPr sz="54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396319" y="3531205"/>
            <a:ext cx="5618515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600" b="0" cap="all" baseline="0">
                <a:solidFill>
                  <a:schemeClr val="tx1"/>
                </a:solidFill>
              </a:defRPr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cxnSp>
        <p:nvCxnSpPr>
          <p:cNvPr id="15" name="Straight Connector 14"/>
          <p:cNvCxnSpPr/>
          <p:nvPr/>
        </p:nvCxnSpPr>
        <p:spPr>
          <a:xfrm>
            <a:off x="2396319" y="3528542"/>
            <a:ext cx="5618515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76811841"/>
      </p:ext>
    </p:extLst>
  </p:cSld>
  <p:clrMapOvr>
    <a:masterClrMapping/>
  </p:clrMapOvr>
  <p:transition spd="med">
    <p:checker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27119959"/>
      </p:ext>
    </p:extLst>
  </p:cSld>
  <p:clrMapOvr>
    <a:masterClrMapping/>
  </p:clrMapOvr>
  <p:transition spd="med">
    <p:checker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1756130"/>
            <a:ext cx="5617002" cy="1887950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2" y="3806196"/>
            <a:ext cx="5617002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cxnSp>
        <p:nvCxnSpPr>
          <p:cNvPr id="15" name="Straight Connector 14"/>
          <p:cNvCxnSpPr/>
          <p:nvPr/>
        </p:nvCxnSpPr>
        <p:spPr>
          <a:xfrm>
            <a:off x="1443491" y="3804985"/>
            <a:ext cx="561700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7521946"/>
      </p:ext>
    </p:extLst>
  </p:cSld>
  <p:clrMapOvr>
    <a:masterClrMapping/>
  </p:clrMapOvr>
  <p:transition spd="med">
    <p:checker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890"/>
            <a:ext cx="6571343" cy="105930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3490" y="2013936"/>
            <a:ext cx="3125871" cy="3437560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889182" y="2013936"/>
            <a:ext cx="3125652" cy="3437559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8399076"/>
      </p:ext>
    </p:extLst>
  </p:cSld>
  <p:clrMapOvr>
    <a:masterClrMapping/>
  </p:clrMapOvr>
  <p:transition spd="med">
    <p:checker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6" name="Straight Connector 35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3491" y="804164"/>
            <a:ext cx="6571344" cy="105631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9550"/>
            <a:ext cx="3125766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3491" y="2824270"/>
            <a:ext cx="3125766" cy="2644457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89182" y="2023004"/>
            <a:ext cx="31256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89182" y="2821491"/>
            <a:ext cx="3125652" cy="263737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624957"/>
      </p:ext>
    </p:extLst>
  </p:cSld>
  <p:clrMapOvr>
    <a:masterClrMapping/>
  </p:clrMapOvr>
  <p:transition spd="med">
    <p:checker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31"/>
          <p:cNvCxnSpPr/>
          <p:nvPr/>
        </p:nvCxnSpPr>
        <p:spPr>
          <a:xfrm>
            <a:off x="1443491" y="1847088"/>
            <a:ext cx="6571343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5646542" y="330370"/>
            <a:ext cx="2368292" cy="309201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487725" y="798973"/>
            <a:ext cx="795746" cy="503578"/>
          </a:xfrm>
          <a:prstGeom prst="rect">
            <a:avLst/>
          </a:prstGeom>
        </p:spPr>
        <p:txBody>
          <a:bodyPr/>
          <a:lstStyle/>
          <a:p>
            <a:fld id="{4073C49B-035F-8B42-88A9-58013F1116DF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64566627"/>
      </p:ext>
    </p:extLst>
  </p:cSld>
  <p:clrMapOvr>
    <a:masterClrMapping/>
  </p:clrMapOvr>
  <p:transition spd="med">
    <p:checker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17402505"/>
      </p:ext>
    </p:extLst>
  </p:cSld>
  <p:clrMapOvr>
    <a:masterClrMapping/>
  </p:clrMapOvr>
  <p:transition spd="med">
    <p:checker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Title</a:t>
            </a:r>
          </a:p>
        </p:txBody>
      </p:sp>
      <p:sp>
        <p:nvSpPr>
          <p:cNvPr id="3" name="Text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dirty="0"/>
              <a:t>Text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Foo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8918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FA62A78-351E-6A4E-A938-6E89CD3A44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81679844"/>
      </p:ext>
    </p:extLst>
  </p:cSld>
  <p:clrMapOvr>
    <a:masterClrMapping/>
  </p:clrMapOvr>
  <p:transition spd="med">
    <p:checker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015734"/>
            <a:ext cx="9144000" cy="4079520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00" t="1538" r="12500" b="-1538"/>
          <a:stretch/>
        </p:blipFill>
        <p:spPr>
          <a:xfrm>
            <a:off x="-1" y="6095253"/>
            <a:ext cx="9144001" cy="774727"/>
          </a:xfrm>
          <a:prstGeom prst="rect">
            <a:avLst/>
          </a:prstGeom>
        </p:spPr>
      </p:pic>
      <p:cxnSp>
        <p:nvCxnSpPr>
          <p:cNvPr id="13" name="Straight Connector 12"/>
          <p:cNvCxnSpPr/>
          <p:nvPr/>
        </p:nvCxnSpPr>
        <p:spPr>
          <a:xfrm>
            <a:off x="0" y="6101127"/>
            <a:ext cx="9144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3491" y="2015733"/>
            <a:ext cx="6571343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0197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5" r:id="rId8"/>
    <p:sldLayoutId id="2147483676" r:id="rId9"/>
  </p:sldLayoutIdLst>
  <p:transition spd="med">
    <p:checker/>
  </p:transition>
  <p:hf sldNum="0" hdr="0" dt="0"/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6858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6858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cap="none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oleObject" Target="../embeddings/oleObject33.bin"/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emf"/><Relationship Id="rId2" Type="http://schemas.openxmlformats.org/officeDocument/2006/relationships/oleObject" Target="../embeddings/oleObject34.bin"/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8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emf"/><Relationship Id="rId1" Type="http://schemas.openxmlformats.org/officeDocument/2006/relationships/slideLayout" Target="../slideLayouts/slideLayout4.xml"/></Relationships>
</file>

<file path=ppt/slides/_rels/slide1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emf"/><Relationship Id="rId1" Type="http://schemas.openxmlformats.org/officeDocument/2006/relationships/slideLayout" Target="../slideLayouts/slideLayout4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emf"/><Relationship Id="rId1" Type="http://schemas.openxmlformats.org/officeDocument/2006/relationships/slideLayout" Target="../slideLayouts/slideLayout4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customXml" Target="../ink/ink4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emf"/><Relationship Id="rId2" Type="http://schemas.openxmlformats.org/officeDocument/2006/relationships/oleObject" Target="../embeddings/oleObject35.bin"/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oleObject" Target="../embeddings/oleObject1.bin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oleObject" Target="../embeddings/oleObject2.bin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em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oleObject" Target="../embeddings/oleObject4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emf"/><Relationship Id="rId4" Type="http://schemas.openxmlformats.org/officeDocument/2006/relationships/oleObject" Target="../embeddings/oleObject5.bin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9.bin"/><Relationship Id="rId13" Type="http://schemas.openxmlformats.org/officeDocument/2006/relationships/image" Target="../media/image29.emf"/><Relationship Id="rId3" Type="http://schemas.openxmlformats.org/officeDocument/2006/relationships/image" Target="../media/image24.emf"/><Relationship Id="rId7" Type="http://schemas.openxmlformats.org/officeDocument/2006/relationships/image" Target="../media/image26.emf"/><Relationship Id="rId12" Type="http://schemas.openxmlformats.org/officeDocument/2006/relationships/oleObject" Target="../embeddings/oleObject11.bin"/><Relationship Id="rId2" Type="http://schemas.openxmlformats.org/officeDocument/2006/relationships/oleObject" Target="../embeddings/oleObject6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8.bin"/><Relationship Id="rId11" Type="http://schemas.openxmlformats.org/officeDocument/2006/relationships/image" Target="../media/image28.emf"/><Relationship Id="rId5" Type="http://schemas.openxmlformats.org/officeDocument/2006/relationships/image" Target="../media/image25.emf"/><Relationship Id="rId15" Type="http://schemas.openxmlformats.org/officeDocument/2006/relationships/image" Target="../media/image30.emf"/><Relationship Id="rId10" Type="http://schemas.openxmlformats.org/officeDocument/2006/relationships/oleObject" Target="../embeddings/oleObject10.bin"/><Relationship Id="rId4" Type="http://schemas.openxmlformats.org/officeDocument/2006/relationships/oleObject" Target="../embeddings/oleObject7.bin"/><Relationship Id="rId9" Type="http://schemas.openxmlformats.org/officeDocument/2006/relationships/image" Target="../media/image27.emf"/><Relationship Id="rId14" Type="http://schemas.openxmlformats.org/officeDocument/2006/relationships/oleObject" Target="../embeddings/oleObject12.bin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oleObject" Target="../embeddings/oleObject13.bin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6.bin"/><Relationship Id="rId3" Type="http://schemas.openxmlformats.org/officeDocument/2006/relationships/image" Target="../media/image32.emf"/><Relationship Id="rId7" Type="http://schemas.openxmlformats.org/officeDocument/2006/relationships/image" Target="../media/image33.emf"/><Relationship Id="rId12" Type="http://schemas.openxmlformats.org/officeDocument/2006/relationships/image" Target="../media/image36.emf"/><Relationship Id="rId2" Type="http://schemas.openxmlformats.org/officeDocument/2006/relationships/oleObject" Target="../embeddings/oleObject14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15.bin"/><Relationship Id="rId11" Type="http://schemas.openxmlformats.org/officeDocument/2006/relationships/oleObject" Target="../embeddings/oleObject16.bin"/><Relationship Id="rId5" Type="http://schemas.openxmlformats.org/officeDocument/2006/relationships/image" Target="../media/image32.emf"/><Relationship Id="rId10" Type="http://schemas.openxmlformats.org/officeDocument/2006/relationships/image" Target="../media/image33.emf"/><Relationship Id="rId19" Type="http://schemas.openxmlformats.org/officeDocument/2006/relationships/image" Target="../media/image51.png"/><Relationship Id="rId4" Type="http://schemas.openxmlformats.org/officeDocument/2006/relationships/oleObject" Target="../embeddings/oleObject14.bin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36.emf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0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customXml" Target="../ink/ink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0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customXml" Target="../ink/ink3.xml"/><Relationship Id="rId2" Type="http://schemas.openxmlformats.org/officeDocument/2006/relationships/image" Target="../media/image6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51.pn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0.png"/><Relationship Id="rId2" Type="http://schemas.openxmlformats.org/officeDocument/2006/relationships/image" Target="../media/image64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emf"/><Relationship Id="rId7" Type="http://schemas.openxmlformats.org/officeDocument/2006/relationships/image" Target="../media/image68.emf"/><Relationship Id="rId2" Type="http://schemas.openxmlformats.org/officeDocument/2006/relationships/oleObject" Target="../embeddings/oleObject18.bin"/><Relationship Id="rId1" Type="http://schemas.openxmlformats.org/officeDocument/2006/relationships/slideLayout" Target="../slideLayouts/slideLayout7.xml"/><Relationship Id="rId6" Type="http://schemas.openxmlformats.org/officeDocument/2006/relationships/oleObject" Target="../embeddings/oleObject20.bin"/><Relationship Id="rId5" Type="http://schemas.openxmlformats.org/officeDocument/2006/relationships/image" Target="../media/image67.emf"/><Relationship Id="rId4" Type="http://schemas.openxmlformats.org/officeDocument/2006/relationships/oleObject" Target="../embeddings/oleObject19.bin"/><Relationship Id="rId9" Type="http://schemas.openxmlformats.org/officeDocument/2006/relationships/image" Target="../media/image73.png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23.bin"/><Relationship Id="rId3" Type="http://schemas.openxmlformats.org/officeDocument/2006/relationships/image" Target="../media/image77.png"/><Relationship Id="rId7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2.bin"/><Relationship Id="rId5" Type="http://schemas.openxmlformats.org/officeDocument/2006/relationships/image" Target="../media/image69.emf"/><Relationship Id="rId10" Type="http://schemas.openxmlformats.org/officeDocument/2006/relationships/oleObject" Target="../embeddings/oleObject24.bin"/><Relationship Id="rId4" Type="http://schemas.openxmlformats.org/officeDocument/2006/relationships/oleObject" Target="../embeddings/oleObject21.bin"/><Relationship Id="rId9" Type="http://schemas.openxmlformats.org/officeDocument/2006/relationships/image" Target="../media/image71.em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7" Type="http://schemas.openxmlformats.org/officeDocument/2006/relationships/image" Target="../media/image74.emf"/><Relationship Id="rId2" Type="http://schemas.openxmlformats.org/officeDocument/2006/relationships/oleObject" Target="../embeddings/oleObject25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27.bin"/><Relationship Id="rId5" Type="http://schemas.openxmlformats.org/officeDocument/2006/relationships/image" Target="../media/image73.emf"/><Relationship Id="rId4" Type="http://schemas.openxmlformats.org/officeDocument/2006/relationships/oleObject" Target="../embeddings/oleObject26.bin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image" Target="../media/image77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1.png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audio" Target="../media/audio1.wav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6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audio" Target="../media/audio1.wav"/><Relationship Id="rId2" Type="http://schemas.openxmlformats.org/officeDocument/2006/relationships/audio" Target="../media/audio2.wav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oleObject" Target="../embeddings/oleObject28.bin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8.emf"/><Relationship Id="rId4" Type="http://schemas.openxmlformats.org/officeDocument/2006/relationships/oleObject" Target="../embeddings/oleObject29.bin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7" Type="http://schemas.openxmlformats.org/officeDocument/2006/relationships/image" Target="../media/image81.emf"/><Relationship Id="rId2" Type="http://schemas.openxmlformats.org/officeDocument/2006/relationships/oleObject" Target="../embeddings/oleObject30.bin"/><Relationship Id="rId1" Type="http://schemas.openxmlformats.org/officeDocument/2006/relationships/slideLayout" Target="../slideLayouts/slideLayout2.xml"/><Relationship Id="rId6" Type="http://schemas.openxmlformats.org/officeDocument/2006/relationships/oleObject" Target="../embeddings/oleObject32.bin"/><Relationship Id="rId5" Type="http://schemas.openxmlformats.org/officeDocument/2006/relationships/image" Target="../media/image80.emf"/><Relationship Id="rId4" Type="http://schemas.openxmlformats.org/officeDocument/2006/relationships/oleObject" Target="../embeddings/oleObject31.bin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2DF0B1-BE5F-B645-8824-F7DBDAED15E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123729" y="764705"/>
            <a:ext cx="5891106" cy="2579026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第三章:一元线性回归模型</a:t>
            </a:r>
            <a:endParaRPr lang="zh-CN" altLang="en-US" dirty="0"/>
          </a:p>
        </p:txBody>
      </p:sp>
      <p:sp>
        <p:nvSpPr>
          <p:cNvPr id="4" name="副标题 3">
            <a:extLst>
              <a:ext uri="{FF2B5EF4-FFF2-40B4-BE49-F238E27FC236}">
                <a16:creationId xmlns:a16="http://schemas.microsoft.com/office/drawing/2014/main" id="{9BE70BD6-5239-A748-B98A-D67524F46C4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pPr algn="r"/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（内容包括在教材第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2-3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章）</a:t>
            </a:r>
          </a:p>
        </p:txBody>
      </p:sp>
    </p:spTree>
    <p:extLst>
      <p:ext uri="{BB962C8B-B14F-4D97-AF65-F5344CB8AC3E}">
        <p14:creationId xmlns:p14="http://schemas.microsoft.com/office/powerpoint/2010/main" val="2912984414"/>
      </p:ext>
    </p:extLst>
  </p:cSld>
  <p:clrMapOvr>
    <a:masterClrMapping/>
  </p:clrMapOvr>
  <p:transition spd="med">
    <p:checker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标题 11">
            <a:extLst>
              <a:ext uri="{FF2B5EF4-FFF2-40B4-BE49-F238E27FC236}">
                <a16:creationId xmlns:a16="http://schemas.microsoft.com/office/drawing/2014/main" id="{85BA74E8-D917-4042-8B0B-768FA7E764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、回归分析的目的</a:t>
            </a:r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5AEDA85C-A398-3A47-B869-5150986F5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91" y="1988840"/>
            <a:ext cx="6571343" cy="3888431"/>
          </a:xfrm>
        </p:spPr>
        <p:txBody>
          <a:bodyPr>
            <a:noAutofit/>
          </a:bodyPr>
          <a:lstStyle/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回归分析</a:t>
            </a:r>
            <a:r>
              <a:rPr lang="zh-CN" altLang="en-US" sz="2400" spc="1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关心的是根据解释变量的已知或</a:t>
            </a:r>
            <a:r>
              <a:rPr lang="zh-CN" altLang="en-US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给定值，考察被解释变量的总体均值，即当解释变量取某个确定值时，与之统计相关的平均值（期望值）。</a:t>
            </a:r>
            <a:endParaRPr lang="en-US" altLang="zh-CN" sz="240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>
              <a:lnSpc>
                <a:spcPct val="10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具体回归工作设计如下几个方面：</a:t>
            </a:r>
            <a:endParaRPr lang="en-US" altLang="zh-CN" sz="240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 lvl="1">
              <a:lnSpc>
                <a:spcPct val="10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根据样本观察值对经济计量模型参数进行估计，求得回归方程；</a:t>
            </a:r>
          </a:p>
          <a:p>
            <a:pPr lvl="1">
              <a:lnSpc>
                <a:spcPct val="100000"/>
              </a:lnSpc>
            </a:pPr>
            <a:r>
              <a:rPr lang="zh-CN" altLang="en-US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对回归方程、参数估计值进行显著性检验；</a:t>
            </a:r>
          </a:p>
          <a:p>
            <a:pPr lvl="1">
              <a:lnSpc>
                <a:spcPct val="100000"/>
              </a:lnSpc>
              <a:spcBef>
                <a:spcPts val="342"/>
              </a:spcBef>
            </a:pPr>
            <a:r>
              <a:rPr lang="zh-CN" altLang="en-US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用回归方程进行分析、评价及预测。</a:t>
            </a:r>
          </a:p>
        </p:txBody>
      </p:sp>
    </p:spTree>
  </p:cSld>
  <p:clrMapOvr>
    <a:masterClrMapping/>
  </p:clrMapOvr>
  <p:transition spd="med">
    <p:checker/>
  </p:transition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70" name="Rectangle 10">
            <a:extLst>
              <a:ext uri="{FF2B5EF4-FFF2-40B4-BE49-F238E27FC236}">
                <a16:creationId xmlns:a16="http://schemas.microsoft.com/office/drawing/2014/main" id="{0D3F2053-1CDE-B742-A3FC-BC86E3B5DD0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752600" y="990600"/>
            <a:ext cx="2286000" cy="609600"/>
          </a:xfrm>
          <a:noFill/>
          <a:ln/>
        </p:spPr>
        <p:txBody>
          <a:bodyPr/>
          <a:lstStyle/>
          <a:p>
            <a:r>
              <a:rPr lang="en-US" altLang="zh-CN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2</a:t>
            </a:r>
            <a:r>
              <a:rPr lang="zh-CN" altLang="en-US" sz="2800" b="1" dirty="0">
                <a:latin typeface="SimHei" panose="02010609060101010101" pitchFamily="49" charset="-122"/>
                <a:ea typeface="SimHei" panose="02010609060101010101" pitchFamily="49" charset="-122"/>
              </a:rPr>
              <a:t>.计  算</a:t>
            </a:r>
            <a:endParaRPr lang="zh-CN" altLang="en-US" sz="2800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3364" name="Rectangle 4">
            <a:extLst>
              <a:ext uri="{FF2B5EF4-FFF2-40B4-BE49-F238E27FC236}">
                <a16:creationId xmlns:a16="http://schemas.microsoft.com/office/drawing/2014/main" id="{0DB0128F-42F1-7745-A27A-87556AAB10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613" y="3325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365" name="Rectangle 5">
            <a:extLst>
              <a:ext uri="{FF2B5EF4-FFF2-40B4-BE49-F238E27FC236}">
                <a16:creationId xmlns:a16="http://schemas.microsoft.com/office/drawing/2014/main" id="{FD31143F-C101-BD4B-B2BC-5879E7FF8B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0188" y="31892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366" name="Rectangle 6">
            <a:extLst>
              <a:ext uri="{FF2B5EF4-FFF2-40B4-BE49-F238E27FC236}">
                <a16:creationId xmlns:a16="http://schemas.microsoft.com/office/drawing/2014/main" id="{4D7183FE-D532-7941-8517-46CF78C9624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3306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3367" name="Rectangle 7">
            <a:extLst>
              <a:ext uri="{FF2B5EF4-FFF2-40B4-BE49-F238E27FC236}">
                <a16:creationId xmlns:a16="http://schemas.microsoft.com/office/drawing/2014/main" id="{9A841075-A330-2247-BB5A-29D319B59D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8838" y="3287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43368" name="Object 8">
            <a:extLst>
              <a:ext uri="{FF2B5EF4-FFF2-40B4-BE49-F238E27FC236}">
                <a16:creationId xmlns:a16="http://schemas.microsoft.com/office/drawing/2014/main" id="{2C13367B-B115-9F4B-ADA1-BD27F19ABA3E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24817651"/>
              </p:ext>
            </p:extLst>
          </p:nvPr>
        </p:nvGraphicFramePr>
        <p:xfrm>
          <a:off x="1691680" y="2348880"/>
          <a:ext cx="6002338" cy="1468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37452300" imgH="9067800" progId="Equation.3">
                  <p:embed/>
                </p:oleObj>
              </mc:Choice>
              <mc:Fallback>
                <p:oleObj name="Equation" r:id="rId2" imgW="37452300" imgH="9067800" progId="Equation.3">
                  <p:embed/>
                  <p:pic>
                    <p:nvPicPr>
                      <p:cNvPr id="143368" name="Object 8">
                        <a:extLst>
                          <a:ext uri="{FF2B5EF4-FFF2-40B4-BE49-F238E27FC236}">
                            <a16:creationId xmlns:a16="http://schemas.microsoft.com/office/drawing/2014/main" id="{2C13367B-B115-9F4B-ADA1-BD27F19ABA3E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1680" y="2348880"/>
                        <a:ext cx="6002338" cy="14684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checker/>
  </p:transition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98" name="Rectangle 14">
            <a:extLst>
              <a:ext uri="{FF2B5EF4-FFF2-40B4-BE49-F238E27FC236}">
                <a16:creationId xmlns:a16="http://schemas.microsoft.com/office/drawing/2014/main" id="{BC782FBD-ACD3-C747-A114-A83E74612320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676400" y="685800"/>
            <a:ext cx="4038600" cy="609600"/>
          </a:xfrm>
          <a:noFill/>
          <a:ln/>
        </p:spPr>
        <p:txBody>
          <a:bodyPr/>
          <a:lstStyle/>
          <a:p>
            <a:r>
              <a:rPr lang="en-US" altLang="zh-CN" sz="2800" dirty="0">
                <a:latin typeface="SimHei" panose="02010609060101010101" pitchFamily="49" charset="-122"/>
                <a:ea typeface="SimHei" panose="02010609060101010101" pitchFamily="49" charset="-122"/>
              </a:rPr>
              <a:t>3</a:t>
            </a:r>
            <a:r>
              <a:rPr lang="zh-CN" altLang="en-US" sz="2800" dirty="0">
                <a:latin typeface="SimHei" panose="02010609060101010101" pitchFamily="49" charset="-122"/>
                <a:ea typeface="SimHei" panose="02010609060101010101" pitchFamily="49" charset="-122"/>
              </a:rPr>
              <a:t>.取值范围及评价标准</a:t>
            </a:r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DB4A35C9-A4E5-F944-A4FA-5C63E50E453A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43490" y="2057400"/>
            <a:ext cx="6749869" cy="4195763"/>
          </a:xfrm>
        </p:spPr>
        <p:txBody>
          <a:bodyPr>
            <a:normAutofit/>
          </a:bodyPr>
          <a:lstStyle/>
          <a:p>
            <a:pPr marL="0" indent="0" algn="just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       </a:t>
            </a:r>
            <a:endParaRPr lang="en-US" altLang="zh-CN" sz="1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marL="0" indent="0" algn="just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z="1800" dirty="0">
                <a:latin typeface="KaiTi" panose="02010609060101010101" pitchFamily="49" charset="-122"/>
                <a:ea typeface="KaiTi" panose="02010609060101010101" pitchFamily="49" charset="-122"/>
              </a:rPr>
              <a:t>   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r</a:t>
            </a:r>
            <a:r>
              <a:rPr lang="en-US" altLang="zh-CN" baseline="30000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越大，拟合优度越好，解释变量对被解释变量的解释能力越强。</a:t>
            </a:r>
          </a:p>
          <a:p>
            <a:pPr marL="0" indent="0" algn="just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  当 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r</a:t>
            </a:r>
            <a:r>
              <a:rPr lang="en-US" altLang="zh-CN" baseline="30000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=1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时，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Y</a:t>
            </a:r>
            <a:r>
              <a:rPr lang="en-US" altLang="zh-CN" baseline="-30000" dirty="0">
                <a:latin typeface="KaiTi" panose="02010609060101010101" pitchFamily="49" charset="-122"/>
                <a:ea typeface="KaiTi" panose="02010609060101010101" pitchFamily="49" charset="-122"/>
              </a:rPr>
              <a:t>i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的变化100%由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X</a:t>
            </a:r>
            <a:r>
              <a:rPr lang="en-US" altLang="zh-CN" baseline="-30000" dirty="0">
                <a:latin typeface="KaiTi" panose="02010609060101010101" pitchFamily="49" charset="-122"/>
                <a:ea typeface="KaiTi" panose="02010609060101010101" pitchFamily="49" charset="-122"/>
              </a:rPr>
              <a:t>i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作出解释，或者，回归直线的解释能力为100%，拟合优度达到最高，所有的观察点都落在样回归直线上，是完全拟合。</a:t>
            </a:r>
          </a:p>
          <a:p>
            <a:pPr marL="0" indent="0" algn="just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  当 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r</a:t>
            </a:r>
            <a:r>
              <a:rPr lang="en-US" altLang="zh-CN" baseline="30000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=0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时，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X</a:t>
            </a:r>
            <a:r>
              <a:rPr lang="en-US" altLang="zh-CN" baseline="-30000" dirty="0">
                <a:latin typeface="KaiTi" panose="02010609060101010101" pitchFamily="49" charset="-122"/>
                <a:ea typeface="KaiTi" panose="02010609060101010101" pitchFamily="49" charset="-122"/>
              </a:rPr>
              <a:t>i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不能解释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Y</a:t>
            </a:r>
            <a:r>
              <a:rPr lang="en-US" altLang="zh-CN" baseline="-30000" dirty="0">
                <a:latin typeface="KaiTi" panose="02010609060101010101" pitchFamily="49" charset="-122"/>
                <a:ea typeface="KaiTi" panose="02010609060101010101" pitchFamily="49" charset="-122"/>
              </a:rPr>
              <a:t>i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的任何变化，解释变量与被解释量之间没有线性关系。 </a:t>
            </a:r>
          </a:p>
        </p:txBody>
      </p:sp>
      <p:sp>
        <p:nvSpPr>
          <p:cNvPr id="144388" name="Rectangle 4">
            <a:extLst>
              <a:ext uri="{FF2B5EF4-FFF2-40B4-BE49-F238E27FC236}">
                <a16:creationId xmlns:a16="http://schemas.microsoft.com/office/drawing/2014/main" id="{AB4AB9C6-0A76-2544-9D31-E30FCCB49E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613" y="3325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389" name="Rectangle 5">
            <a:extLst>
              <a:ext uri="{FF2B5EF4-FFF2-40B4-BE49-F238E27FC236}">
                <a16:creationId xmlns:a16="http://schemas.microsoft.com/office/drawing/2014/main" id="{6CF0121F-E04A-2C44-90D0-0BC81D81B5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3306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390" name="Rectangle 6">
            <a:extLst>
              <a:ext uri="{FF2B5EF4-FFF2-40B4-BE49-F238E27FC236}">
                <a16:creationId xmlns:a16="http://schemas.microsoft.com/office/drawing/2014/main" id="{E24CF436-A3C4-234B-A10B-0FC66EDD2C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8838" y="3287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391" name="Rectangle 7">
            <a:extLst>
              <a:ext uri="{FF2B5EF4-FFF2-40B4-BE49-F238E27FC236}">
                <a16:creationId xmlns:a16="http://schemas.microsoft.com/office/drawing/2014/main" id="{19CED108-DCEA-1E46-9B70-D61925F68D2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9100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392" name="Rectangle 8">
            <a:extLst>
              <a:ext uri="{FF2B5EF4-FFF2-40B4-BE49-F238E27FC236}">
                <a16:creationId xmlns:a16="http://schemas.microsoft.com/office/drawing/2014/main" id="{D6D60D26-64F9-524F-B185-310B3A2A66D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163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393" name="Rectangle 9">
            <a:extLst>
              <a:ext uri="{FF2B5EF4-FFF2-40B4-BE49-F238E27FC236}">
                <a16:creationId xmlns:a16="http://schemas.microsoft.com/office/drawing/2014/main" id="{2A93046B-3234-604A-B761-201B2DC754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303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394" name="Rectangle 10">
            <a:extLst>
              <a:ext uri="{FF2B5EF4-FFF2-40B4-BE49-F238E27FC236}">
                <a16:creationId xmlns:a16="http://schemas.microsoft.com/office/drawing/2014/main" id="{B8AE21D4-772D-5741-9269-955B323849C1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56088" y="3303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4395" name="Rectangle 11">
            <a:extLst>
              <a:ext uri="{FF2B5EF4-FFF2-40B4-BE49-F238E27FC236}">
                <a16:creationId xmlns:a16="http://schemas.microsoft.com/office/drawing/2014/main" id="{31121FE8-CE5B-9640-8FA6-8B32C19594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48150" y="3306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44396" name="Object 12">
            <a:extLst>
              <a:ext uri="{FF2B5EF4-FFF2-40B4-BE49-F238E27FC236}">
                <a16:creationId xmlns:a16="http://schemas.microsoft.com/office/drawing/2014/main" id="{BE3D9DAC-89E4-B14F-855B-ADAB59E3449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05578834"/>
              </p:ext>
            </p:extLst>
          </p:nvPr>
        </p:nvGraphicFramePr>
        <p:xfrm>
          <a:off x="3131840" y="2057400"/>
          <a:ext cx="1600200" cy="6048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922500" imgH="5562600" progId="Equation.3">
                  <p:embed/>
                </p:oleObj>
              </mc:Choice>
              <mc:Fallback>
                <p:oleObj r:id="rId2" imgW="14922500" imgH="5562600" progId="Equation.3">
                  <p:embed/>
                  <p:pic>
                    <p:nvPicPr>
                      <p:cNvPr id="144396" name="Object 12">
                        <a:extLst>
                          <a:ext uri="{FF2B5EF4-FFF2-40B4-BE49-F238E27FC236}">
                            <a16:creationId xmlns:a16="http://schemas.microsoft.com/office/drawing/2014/main" id="{BE3D9DAC-89E4-B14F-855B-ADAB59E344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31840" y="2057400"/>
                        <a:ext cx="1600200" cy="60483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44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44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build="p" autoUpdateAnimBg="0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256DD53-7CD9-F944-9E75-805AC15A8063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4</a:t>
                </a:r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、相关系数</a:t>
                </a:r>
                <a14:m>
                  <m:oMath xmlns:m="http://schemas.openxmlformats.org/officeDocument/2006/math">
                    <m:r>
                      <a:rPr kumimoji="1" lang="en-US" altLang="zh-CN" i="1" dirty="0" smtClean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kumimoji="1" lang="zh-CN" altLang="en-US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B256DD53-7CD9-F944-9E75-805AC15A806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2" t="-132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8C3AFA-AF39-9D4A-813A-66E1187393F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>
                  <a:lnSpc>
                    <a:spcPts val="2323"/>
                  </a:lnSpc>
                </a:pPr>
                <a:r>
                  <a:rPr lang="zh-CN" altLang="en-US" sz="2400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两个变量的线性相关关系为为相关系数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𝑟</m:t>
                    </m:r>
                  </m:oMath>
                </a14:m>
                <a:endParaRPr lang="en-US" altLang="zh-CN" sz="2400" spc="24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>
                  <a:lnSpc>
                    <a:spcPts val="2323"/>
                  </a:lnSpc>
                </a:pPr>
                <a:r>
                  <a:rPr lang="zh-CN" altLang="en-US" sz="2400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它与判定系数的关系</a:t>
                </a:r>
                <a:endParaRPr lang="en-US" altLang="zh-CN" sz="2400" spc="24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>
                  <a:lnSpc>
                    <a:spcPts val="2323"/>
                  </a:lnSpc>
                </a:pPr>
                <a:endParaRPr lang="en-US" altLang="zh-CN" sz="2400" spc="24" dirty="0">
                  <a:solidFill>
                    <a:srgbClr val="000000"/>
                  </a:solidFill>
                  <a:latin typeface="SimSun"/>
                  <a:cs typeface="SimSun"/>
                </a:endParaRPr>
              </a:p>
              <a:p>
                <a:pPr>
                  <a:lnSpc>
                    <a:spcPts val="2323"/>
                  </a:lnSpc>
                </a:pPr>
                <a:endParaRPr kumimoji="1" lang="en-US" altLang="zh-CN" sz="2400" i="1" dirty="0">
                  <a:latin typeface="Cambria Math" panose="02040503050406030204" pitchFamily="18" charset="0"/>
                </a:endParaRPr>
              </a:p>
              <a:p>
                <a:pPr algn="ctr">
                  <a:lnSpc>
                    <a:spcPts val="2323"/>
                  </a:lnSpc>
                </a:pPr>
                <a14:m>
                  <m:oMath xmlns:m="http://schemas.openxmlformats.org/officeDocument/2006/math">
                    <m:r>
                      <a:rPr kumimoji="1" lang="en-US" altLang="zh-CN" sz="2400" i="1" dirty="0">
                        <a:latin typeface="Cambria Math" panose="02040503050406030204" pitchFamily="18" charset="0"/>
                      </a:rPr>
                      <m:t>𝑟</m:t>
                    </m:r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4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rad>
                          <m:radPr>
                            <m:degHide m:val="on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  <m:rad>
                          <m:radPr>
                            <m:degHide m:val="on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radPr>
                          <m:deg/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400" b="0" i="1" smtClean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24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e>
                        </m:rad>
                      </m:den>
                    </m:f>
                    <m:r>
                      <a:rPr lang="en-US" altLang="zh-CN" sz="2400" b="0" i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altLang="zh-CN" sz="24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𝑟</m:t>
                            </m:r>
                          </m:e>
                          <m:sup>
                            <m:r>
                              <a:rPr lang="en-US" altLang="zh-CN" sz="24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zh-CN" altLang="en-US" sz="2400" spc="24" dirty="0">
                  <a:solidFill>
                    <a:srgbClr val="000000"/>
                  </a:solidFill>
                  <a:latin typeface="SimSun"/>
                  <a:cs typeface="SimSun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A8C3AFA-AF39-9D4A-813A-66E1187393F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3"/>
                <a:stretch>
                  <a:fillRect l="-1156" t="-40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24457263"/>
      </p:ext>
    </p:extLst>
  </p:cSld>
  <p:clrMapOvr>
    <a:masterClrMapping/>
  </p:clrMapOvr>
  <p:transition spd="med">
    <p:checker/>
  </p:transition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66D401E0-8EA6-D646-BDE6-441ED393AF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（三）其他检验</a:t>
            </a:r>
          </a:p>
        </p:txBody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6DFEF86B-5EA8-6045-A3F4-2D7FA27D88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经济意义的检验。主要看回归函数估计量的大小、符号等是否具有实际经济意义。</a:t>
            </a:r>
          </a:p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经典假设检验。 主要检查回归是否符合经典假设，从而保证估计量的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BLUE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特性。</a:t>
            </a:r>
          </a:p>
        </p:txBody>
      </p:sp>
      <p:sp>
        <p:nvSpPr>
          <p:cNvPr id="151556" name="Rectangle 4">
            <a:extLst>
              <a:ext uri="{FF2B5EF4-FFF2-40B4-BE49-F238E27FC236}">
                <a16:creationId xmlns:a16="http://schemas.microsoft.com/office/drawing/2014/main" id="{95631955-7D80-734A-8580-BF8DF2F8D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322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1557" name="Rectangle 5">
            <a:extLst>
              <a:ext uri="{FF2B5EF4-FFF2-40B4-BE49-F238E27FC236}">
                <a16:creationId xmlns:a16="http://schemas.microsoft.com/office/drawing/2014/main" id="{96AC47B0-971E-5443-85C5-46205C25E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8813" y="3287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1558" name="Rectangle 6">
            <a:extLst>
              <a:ext uri="{FF2B5EF4-FFF2-40B4-BE49-F238E27FC236}">
                <a16:creationId xmlns:a16="http://schemas.microsoft.com/office/drawing/2014/main" id="{EA5F6DF2-EF32-FE4D-8E11-C5FF1D853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8" y="3306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1559" name="Rectangle 7">
            <a:extLst>
              <a:ext uri="{FF2B5EF4-FFF2-40B4-BE49-F238E27FC236}">
                <a16:creationId xmlns:a16="http://schemas.microsoft.com/office/drawing/2014/main" id="{9D0EA641-1006-AA4E-8B19-2D20D2D64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8813" y="3303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5" grpId="0" build="p" autoUpdateAnimBg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554" name="Rectangle 2">
            <a:extLst>
              <a:ext uri="{FF2B5EF4-FFF2-40B4-BE49-F238E27FC236}">
                <a16:creationId xmlns:a16="http://schemas.microsoft.com/office/drawing/2014/main" id="{66D401E0-8EA6-D646-BDE6-441ED393AF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正态性检验</a:t>
            </a:r>
          </a:p>
        </p:txBody>
      </p:sp>
      <p:sp>
        <p:nvSpPr>
          <p:cNvPr id="151555" name="Rectangle 3">
            <a:extLst>
              <a:ext uri="{FF2B5EF4-FFF2-40B4-BE49-F238E27FC236}">
                <a16:creationId xmlns:a16="http://schemas.microsoft.com/office/drawing/2014/main" id="{6DFEF86B-5EA8-6045-A3F4-2D7FA27D887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、残差直方图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把变量划分为若干适当的区间，在每一个区间建立高度与观察值个数相一致的长方形。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、正态概率图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（横轴变量值，纵轴期望值），如果变量来自正态总体，正态概率类似一个直线。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lang="en-US" altLang="zh-CN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QIDBQA+TimesNewRomanPS-BoldMT"/>
              </a:rPr>
              <a:t>3</a:t>
            </a:r>
            <a:r>
              <a:rPr lang="zh-CN" altLang="en-US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QIDBQA+TimesNewRomanPS-BoldMT"/>
              </a:rPr>
              <a:t>、雅克贝拉（</a:t>
            </a:r>
            <a:r>
              <a:rPr lang="en-US" altLang="zh-CN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QIDBQA+TimesNewRomanPS-BoldMT"/>
              </a:rPr>
              <a:t>Jarque-Bera</a:t>
            </a:r>
            <a:r>
              <a:rPr lang="zh-CN" altLang="en-US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QIDBQA+TimesNewRomanPS-BoldMT"/>
              </a:rPr>
              <a:t>）</a:t>
            </a:r>
            <a:r>
              <a:rPr lang="zh-CN" altLang="en-US" sz="2400" spc="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检验</a:t>
            </a:r>
            <a:endParaRPr lang="zh-CN" altLang="en-US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51556" name="Rectangle 4">
            <a:extLst>
              <a:ext uri="{FF2B5EF4-FFF2-40B4-BE49-F238E27FC236}">
                <a16:creationId xmlns:a16="http://schemas.microsoft.com/office/drawing/2014/main" id="{95631955-7D80-734A-8580-BF8DF2F8DF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95800" y="332263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1557" name="Rectangle 5">
            <a:extLst>
              <a:ext uri="{FF2B5EF4-FFF2-40B4-BE49-F238E27FC236}">
                <a16:creationId xmlns:a16="http://schemas.microsoft.com/office/drawing/2014/main" id="{96AC47B0-971E-5443-85C5-46205C25E8D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8813" y="3287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1558" name="Rectangle 6">
            <a:extLst>
              <a:ext uri="{FF2B5EF4-FFF2-40B4-BE49-F238E27FC236}">
                <a16:creationId xmlns:a16="http://schemas.microsoft.com/office/drawing/2014/main" id="{EA5F6DF2-EF32-FE4D-8E11-C5FF1D8531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84688" y="3306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51559" name="Rectangle 7">
            <a:extLst>
              <a:ext uri="{FF2B5EF4-FFF2-40B4-BE49-F238E27FC236}">
                <a16:creationId xmlns:a16="http://schemas.microsoft.com/office/drawing/2014/main" id="{9D0EA641-1006-AA4E-8B19-2D20D2D64D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68813" y="3303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0533478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151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151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7" dur="500"/>
                                        <p:tgtEl>
                                          <p:spTgt spid="1515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2" dur="500"/>
                                        <p:tgtEl>
                                          <p:spTgt spid="1515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7" dur="500"/>
                                        <p:tgtEl>
                                          <p:spTgt spid="1515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555" grpId="0" build="p" autoUpdateAnimBg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1">
            <a:extLst>
              <a:ext uri="{FF2B5EF4-FFF2-40B4-BE49-F238E27FC236}">
                <a16:creationId xmlns:a16="http://schemas.microsoft.com/office/drawing/2014/main" id="{6587E621-4EC7-1942-9B20-36DB37854B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marL="628446" algn="ctr">
              <a:lnSpc>
                <a:spcPts val="3317"/>
              </a:lnSpc>
            </a:pPr>
            <a:r>
              <a:rPr lang="en-US" altLang="zh-CN" sz="2800" spc="-27" dirty="0">
                <a:solidFill>
                  <a:srgbClr val="0000CC"/>
                </a:solidFill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1</a:t>
            </a:r>
            <a:r>
              <a:rPr lang="zh-CN" altLang="en-US" sz="2800" spc="-27" dirty="0">
                <a:solidFill>
                  <a:srgbClr val="0000CC"/>
                </a:solidFill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、</a:t>
            </a:r>
            <a:r>
              <a:rPr lang="en-US" altLang="zh-CN" sz="2800" spc="-27" dirty="0">
                <a:solidFill>
                  <a:srgbClr val="0000CC"/>
                </a:solidFill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Jarque-Bera</a:t>
            </a:r>
            <a:r>
              <a:rPr lang="zh-CN" altLang="en-US" sz="2800" spc="-44" dirty="0">
                <a:solidFill>
                  <a:srgbClr val="0000CC"/>
                </a:solidFill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检验</a:t>
            </a:r>
            <a:endParaRPr lang="zh-CN" alt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5FBF13-6796-0441-856A-2C9BA9E33AE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43491" y="1988841"/>
                <a:ext cx="6800917" cy="396044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ts val="2568"/>
                  </a:lnSpc>
                </a:pPr>
                <a:r>
                  <a:rPr lang="zh-CN" altLang="en-US" sz="2300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一种常见的正态性检验是</a:t>
                </a:r>
                <a:r>
                  <a:rPr lang="en-US" altLang="zh-CN" sz="23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Jarque-Bera</a:t>
                </a:r>
                <a:r>
                  <a:rPr lang="zh-CN" altLang="en-US" sz="2300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检验．它</a:t>
                </a:r>
                <a:r>
                  <a:rPr lang="zh-CN" altLang="en-US" sz="23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是根据（</a:t>
                </a:r>
                <a:r>
                  <a:rPr lang="en-US" altLang="zh-CN" sz="23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OLS</a:t>
                </a:r>
                <a:r>
                  <a:rPr lang="zh-CN" altLang="en-US" sz="23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，两阶段</a:t>
                </a:r>
                <a:r>
                  <a:rPr lang="en-US" altLang="zh-CN" sz="23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OLS</a:t>
                </a:r>
                <a:r>
                  <a:rPr lang="zh-CN" altLang="en-US" sz="2300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或者是非线性</a:t>
                </a:r>
                <a:r>
                  <a:rPr lang="en-US" altLang="zh-CN" sz="23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OLS</a:t>
                </a:r>
                <a:r>
                  <a:rPr lang="zh-CN" altLang="en-US" sz="23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估</a:t>
                </a:r>
                <a:r>
                  <a:rPr lang="zh-CN" altLang="en-US" sz="2300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计的</a:t>
                </a:r>
                <a:r>
                  <a:rPr lang="en-US" altLang="zh-CN" sz="23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)</a:t>
                </a:r>
                <a:r>
                  <a:rPr lang="zh-CN" altLang="en-US" sz="2300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残差</a:t>
                </a:r>
                <a:r>
                  <a:rPr lang="zh-CN" altLang="en-US" sz="2300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，</a:t>
                </a:r>
                <a:r>
                  <a:rPr lang="zh-CN" altLang="en-US" sz="2300" u="sng" spc="24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对大样本</a:t>
                </a:r>
                <a:r>
                  <a:rPr lang="zh-CN" altLang="en-US" sz="2300" spc="24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的</a:t>
                </a:r>
                <a:r>
                  <a:rPr lang="zh-CN" altLang="en-US" sz="2300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一种检验方法．</a:t>
                </a:r>
                <a:endParaRPr lang="en-US" altLang="zh-CN" sz="2300" spc="24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>
                  <a:lnSpc>
                    <a:spcPts val="2568"/>
                  </a:lnSpc>
                </a:pPr>
                <a:r>
                  <a:rPr lang="zh-CN" altLang="en-US" sz="2300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（１）提出假设：</a:t>
                </a:r>
                <a:r>
                  <a:rPr lang="zh-CN" altLang="en-US" sz="23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23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23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ar-AE" altLang="zh-CN" sz="23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ar-AE" altLang="zh-CN" sz="2300" spc="-371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 </a:t>
                </a:r>
                <a:r>
                  <a:rPr lang="zh-CN" altLang="ar-AE" sz="2300" spc="-371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：</a:t>
                </a:r>
                <a:r>
                  <a:rPr lang="zh-CN" altLang="en-US" sz="2300" u="sng" spc="24" dirty="0" err="1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Ｕ服从正态分布</a:t>
                </a:r>
                <a:r>
                  <a:rPr lang="en-US" altLang="zh-CN" sz="2300" u="sng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.</a:t>
                </a:r>
                <a:r>
                  <a:rPr lang="zh-CN" altLang="en-US" sz="23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 </a:t>
                </a:r>
              </a:p>
              <a:p>
                <a:pPr>
                  <a:lnSpc>
                    <a:spcPts val="2582"/>
                  </a:lnSpc>
                </a:pPr>
                <a:r>
                  <a:rPr lang="zh-CN" altLang="en-US" sz="23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（２）计算</a:t>
                </a:r>
                <a:r>
                  <a:rPr lang="en-US" altLang="zh-CN" sz="23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JB</a:t>
                </a:r>
                <a:r>
                  <a:rPr lang="zh-CN" altLang="en-US" sz="23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统计量</a:t>
                </a:r>
                <a:r>
                  <a:rPr lang="en-US" altLang="zh-CN" sz="23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:</a:t>
                </a:r>
                <a14:m>
                  <m:oMath xmlns:m="http://schemas.openxmlformats.org/officeDocument/2006/math">
                    <m:r>
                      <a:rPr lang="zh-CN" altLang="en-US" sz="23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QIDBQA+TimesNewRomanPS-BoldMT"/>
                      </a:rPr>
                      <m:t>𝐽𝐵</m:t>
                    </m:r>
                    <m:r>
                      <a:rPr lang="zh-CN" altLang="en-US" sz="23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SimSun"/>
                      </a:rPr>
                      <m:t>＝</m:t>
                    </m:r>
                    <m:r>
                      <a:rPr lang="zh-CN" altLang="en-US" sz="2300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QIDBQA+TimesNewRomanPS-BoldMT"/>
                      </a:rPr>
                      <m:t>𝑛</m:t>
                    </m:r>
                    <m:r>
                      <a:rPr lang="en-US" altLang="zh-CN" sz="23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QIDBQA+TimesNewRomanPS-BoldMT"/>
                      </a:rPr>
                      <m:t>/6[</m:t>
                    </m:r>
                    <m:r>
                      <a:rPr lang="en-US" altLang="zh-CN" sz="23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QIDBQA+TimesNewRomanPS-BoldMT"/>
                      </a:rPr>
                      <m:t>𝑆</m:t>
                    </m:r>
                    <m:r>
                      <a:rPr lang="en-US" altLang="zh-CN" sz="2600" i="1" baseline="28638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QIDBQA+TimesNewRomanPS-BoldMT"/>
                      </a:rPr>
                      <m:t>2</m:t>
                    </m:r>
                    <m:r>
                      <a:rPr lang="en-US" altLang="zh-CN" sz="23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QIDBQA+TimesNewRomanPS-BoldMT"/>
                      </a:rPr>
                      <m:t>+(</m:t>
                    </m:r>
                    <m:r>
                      <a:rPr lang="en-US" altLang="zh-CN" sz="23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QIDBQA+TimesNewRomanPS-BoldMT"/>
                      </a:rPr>
                      <m:t>𝐾</m:t>
                    </m:r>
                    <m:r>
                      <a:rPr lang="en-US" altLang="zh-CN" sz="23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QIDBQA+TimesNewRomanPS-BoldMT"/>
                      </a:rPr>
                      <m:t>−3)</m:t>
                    </m:r>
                    <m:r>
                      <a:rPr lang="en-US" altLang="zh-CN" sz="2600" i="1" baseline="28638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QIDBQA+TimesNewRomanPS-BoldMT"/>
                      </a:rPr>
                      <m:t>2</m:t>
                    </m:r>
                    <m:r>
                      <a:rPr lang="en-US" altLang="zh-CN" sz="23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QIDBQA+TimesNewRomanPS-BoldMT"/>
                      </a:rPr>
                      <m:t>/4]</m:t>
                    </m:r>
                  </m:oMath>
                </a14:m>
                <a:endParaRPr lang="en-US" altLang="zh-CN" sz="2300" i="1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QIDBQA+TimesNewRomanPS-BoldMT"/>
                </a:endParaRPr>
              </a:p>
              <a:p>
                <a:pPr marL="285350">
                  <a:lnSpc>
                    <a:spcPts val="2582"/>
                  </a:lnSpc>
                  <a:spcBef>
                    <a:spcPts val="95"/>
                  </a:spcBef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2300" spc="24" dirty="0">
                        <a:solidFill>
                          <a:srgbClr val="00000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SimSun"/>
                      </a:rPr>
                      <m:t>其中</m:t>
                    </m:r>
                    <m:r>
                      <m:rPr>
                        <m:nor/>
                      </m:rPr>
                      <a:rPr lang="zh-CN" altLang="en-US" sz="2300" spc="24" dirty="0">
                        <a:solidFill>
                          <a:srgbClr val="00000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SimSun"/>
                      </a:rPr>
                      <m:t>Ｓ</m:t>
                    </m:r>
                    <m:r>
                      <m:rPr>
                        <m:nor/>
                      </m:rPr>
                      <a:rPr lang="zh-CN" altLang="en-US" sz="2300" spc="24" dirty="0">
                        <a:solidFill>
                          <a:srgbClr val="00000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SimSun"/>
                      </a:rPr>
                      <m:t>为偏度，</m:t>
                    </m:r>
                    <m:r>
                      <m:rPr>
                        <m:nor/>
                      </m:rPr>
                      <a:rPr lang="zh-CN" altLang="en-US" sz="2300" spc="24" dirty="0">
                        <a:solidFill>
                          <a:srgbClr val="00000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SimSun"/>
                      </a:rPr>
                      <m:t>Ｋ</m:t>
                    </m:r>
                    <m:r>
                      <m:rPr>
                        <m:nor/>
                      </m:rPr>
                      <a:rPr lang="zh-CN" altLang="en-US" sz="2300" spc="24" dirty="0">
                        <a:solidFill>
                          <a:srgbClr val="00000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SimSun"/>
                      </a:rPr>
                      <m:t>为峰</m:t>
                    </m:r>
                    <m:r>
                      <a:rPr lang="zh-CN" altLang="en-US" sz="2300" i="1" spc="24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SimSun"/>
                      </a:rPr>
                      <m:t>度，</m:t>
                    </m:r>
                    <m:r>
                      <m:rPr>
                        <m:nor/>
                      </m:rPr>
                      <a:rPr lang="en-US" altLang="zh-CN" sz="2300" dirty="0">
                        <a:solidFill>
                          <a:srgbClr val="00000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QIDBQA+TimesNewRomanPS-BoldMT"/>
                      </a:rPr>
                      <m:t>JB</m:t>
                    </m:r>
                    <m:r>
                      <m:rPr>
                        <m:nor/>
                      </m:rPr>
                      <a:rPr lang="zh-CN" altLang="en-US" sz="2300" dirty="0">
                        <a:solidFill>
                          <a:srgbClr val="00000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SimSun"/>
                      </a:rPr>
                      <m:t>统计量服从自由度为</m:t>
                    </m:r>
                    <m:r>
                      <m:rPr>
                        <m:nor/>
                      </m:rPr>
                      <a:rPr lang="en-US" altLang="zh-CN" sz="2300" dirty="0">
                        <a:solidFill>
                          <a:srgbClr val="00000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QIDBQA+TimesNewRomanPS-BoldMT"/>
                      </a:rPr>
                      <m:t>2</m:t>
                    </m:r>
                    <m:r>
                      <a:rPr lang="zh-CN" altLang="en-US" sz="23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的</m:t>
                    </m:r>
                    <m:sSup>
                      <m:sSupPr>
                        <m:ctrlPr>
                          <a:rPr lang="ar-AE" altLang="zh-CN" sz="2300" i="1" spc="24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zh-CN" sz="2300" i="1" spc="24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ar-AE" altLang="zh-CN" sz="2300" i="1" spc="24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300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分布</a:t>
                </a:r>
              </a:p>
              <a:p>
                <a:pPr marL="285350">
                  <a:lnSpc>
                    <a:spcPts val="2582"/>
                  </a:lnSpc>
                  <a:spcBef>
                    <a:spcPts val="95"/>
                  </a:spcBef>
                </a:pPr>
                <a:r>
                  <a:rPr lang="zh-CN" altLang="en-US" sz="2300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（３）查自由度为２的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zh-CN" sz="2300" i="1" spc="24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zh-CN" sz="2300" i="1" spc="24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ar-AE" altLang="zh-CN" sz="2300" i="1" spc="24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300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分布表，如果</a:t>
                </a:r>
                <a:r>
                  <a:rPr lang="en-US" altLang="zh-CN" sz="23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JB </a:t>
                </a:r>
                <a:r>
                  <a:rPr lang="zh-CN" altLang="en-US" sz="23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＞</a:t>
                </a:r>
                <a:r>
                  <a:rPr lang="en-US" altLang="zh-CN" sz="2300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zh-CN" sz="2300" i="1" spc="24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zh-CN" sz="2300" i="1" spc="24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ar-AE" altLang="zh-CN" sz="2300" i="1" spc="24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ar-AE" altLang="zh-CN" sz="2300" i="1" spc="24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300" b="0" i="1" spc="24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e>
                    </m:d>
                  </m:oMath>
                </a14:m>
                <a:r>
                  <a:rPr lang="zh-CN" altLang="en-US" sz="23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，则拒绝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3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3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b>
                        <m:r>
                          <a:rPr lang="en-US" altLang="zh-CN" sz="23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0</m:t>
                        </m:r>
                      </m:sub>
                    </m:sSub>
                  </m:oMath>
                </a14:m>
                <a:r>
                  <a:rPr lang="zh-CN" altLang="en-US" sz="23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或者通过计</a:t>
                </a:r>
                <a:r>
                  <a:rPr lang="zh-CN" altLang="en-US" sz="2300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算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ar-AE" altLang="zh-CN" sz="2300" i="1" spc="24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ar-AE" altLang="zh-CN" sz="2300" i="1" spc="24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𝜒</m:t>
                        </m:r>
                      </m:e>
                      <m:sup>
                        <m:r>
                          <a:rPr lang="ar-AE" altLang="zh-CN" sz="2300" i="1" spc="24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2300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统计量的Ｐ值也能作出判断．</a:t>
                </a:r>
              </a:p>
              <a:p>
                <a:endParaRPr kumimoji="1" lang="zh-CN" altLang="en-US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B5FBF13-6796-0441-856A-2C9BA9E33AE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3491" y="1988841"/>
                <a:ext cx="6800917" cy="3960440"/>
              </a:xfrm>
              <a:blipFill>
                <a:blip r:embed="rId2"/>
                <a:stretch>
                  <a:fillRect l="-933" t="-1597" r="-503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968978818"/>
      </p:ext>
    </p:extLst>
  </p:cSld>
  <p:clrMapOvr>
    <a:masterClrMapping/>
  </p:clrMapOvr>
  <p:transition spd="med">
    <p:checker/>
  </p:transition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1"/>
          <p:cNvSpPr/>
          <p:nvPr/>
        </p:nvSpPr>
        <p:spPr>
          <a:xfrm>
            <a:off x="296652" y="306214"/>
            <a:ext cx="8550696" cy="564115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spAutoFit/>
          </a:bodyPr>
          <a:lstStyle/>
          <a:p>
            <a:endParaRPr sz="4393"/>
          </a:p>
        </p:txBody>
      </p:sp>
      <p:sp>
        <p:nvSpPr>
          <p:cNvPr id="5" name="object 5"/>
          <p:cNvSpPr txBox="1"/>
          <p:nvPr/>
        </p:nvSpPr>
        <p:spPr>
          <a:xfrm>
            <a:off x="7910651" y="5935155"/>
            <a:ext cx="47445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3"/>
              </a:lnSpc>
            </a:pPr>
            <a:r>
              <a:rPr sz="1220" spc="-32" dirty="0">
                <a:solidFill>
                  <a:srgbClr val="000000"/>
                </a:solidFill>
                <a:latin typeface="Tahoma"/>
                <a:cs typeface="Tahoma"/>
              </a:rPr>
              <a:t>131</a:t>
            </a:r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887ABB7-2C7F-C545-A55B-42076742D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（四）综合实例</a:t>
            </a:r>
            <a:b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endParaRPr kumimoji="1"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A5DBC0B-EDFF-D646-91E9-E4081A0EE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美国商业部门工资和生产率的关系（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1959-2006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年）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在钉钉中找到数据 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3-3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的资料，把数据导入</a:t>
            </a:r>
            <a:r>
              <a:rPr kumimoji="1" lang="en-US" altLang="zh-CN" dirty="0" err="1">
                <a:latin typeface="KaiTi" panose="02010609060101010101" pitchFamily="49" charset="-122"/>
                <a:ea typeface="KaiTi" panose="02010609060101010101" pitchFamily="49" charset="-122"/>
              </a:rPr>
              <a:t>stata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、做散点图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、做工资对生产率的回归分析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、解释回归报告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4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、对误差项是否符合正态分布进行假设检验</a:t>
            </a:r>
          </a:p>
        </p:txBody>
      </p:sp>
    </p:spTree>
    <p:extLst>
      <p:ext uri="{BB962C8B-B14F-4D97-AF65-F5344CB8AC3E}">
        <p14:creationId xmlns:p14="http://schemas.microsoft.com/office/powerpoint/2010/main" val="179491783"/>
      </p:ext>
    </p:extLst>
  </p:cSld>
  <p:clrMapOvr>
    <a:masterClrMapping/>
  </p:clrMapOvr>
  <p:transition spd="med">
    <p:checker/>
  </p:transition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1892A5C-7D13-E740-92C1-E345BE07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、做散点图</a:t>
            </a:r>
            <a:b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091AF8-AA90-1747-B5EB-C67B531FD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7544" y="2276872"/>
            <a:ext cx="2232248" cy="3410967"/>
          </a:xfrm>
        </p:spPr>
        <p:txBody>
          <a:bodyPr>
            <a:normAutofit/>
          </a:bodyPr>
          <a:lstStyle/>
          <a:p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Stata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命令：</a:t>
            </a:r>
            <a:b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sz="2400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scatter com</a:t>
            </a:r>
            <a:r>
              <a:rPr lang="zh-CN" altLang="en-US" sz="2400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  </a:t>
            </a:r>
            <a:r>
              <a:rPr lang="en-US" altLang="zh-CN" sz="2400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pro</a:t>
            </a:r>
            <a:endParaRPr lang="zh-CN" altLang="en-US" sz="32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BCC1A02-3F23-9A44-81B0-DE650846DF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43808" y="2078352"/>
            <a:ext cx="5465292" cy="3974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6501409"/>
      </p:ext>
    </p:extLst>
  </p:cSld>
  <p:clrMapOvr>
    <a:masterClrMapping/>
  </p:clrMapOvr>
  <p:transition spd="med">
    <p:checker/>
  </p:transition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61892A5C-7D13-E740-92C1-E345BE0750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、做工资对生产率的回归分析</a:t>
            </a:r>
            <a:b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b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endParaRPr lang="zh-CN" altLang="en-US" dirty="0"/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9091AF8-AA90-1747-B5EB-C67B531FDE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443038" y="1864195"/>
            <a:ext cx="7017394" cy="988741"/>
          </a:xfrm>
        </p:spPr>
        <p:txBody>
          <a:bodyPr>
            <a:normAutofit/>
          </a:bodyPr>
          <a:lstStyle/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Stata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命令：</a:t>
            </a:r>
            <a:b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dirty="0">
                <a:latin typeface="Arial" panose="020B0604020202020204" pitchFamily="34" charset="0"/>
                <a:ea typeface="KaiTi" panose="02010609060101010101" pitchFamily="49" charset="-122"/>
                <a:cs typeface="Arial" panose="020B0604020202020204" pitchFamily="34" charset="0"/>
              </a:rPr>
              <a:t>reg com pro</a:t>
            </a: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7" name="内容占位符 6">
            <a:extLst>
              <a:ext uri="{FF2B5EF4-FFF2-40B4-BE49-F238E27FC236}">
                <a16:creationId xmlns:a16="http://schemas.microsoft.com/office/drawing/2014/main" id="{0339CE97-9348-4441-9BE2-ACE53B0962FF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1187624" y="2915004"/>
            <a:ext cx="7738285" cy="31381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52810"/>
      </p:ext>
    </p:extLst>
  </p:cSld>
  <p:clrMapOvr>
    <a:masterClrMapping/>
  </p:clrMapOvr>
  <p:transition spd="med">
    <p:checker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65DC166-B007-3946-8929-3D1AA1B6B7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9415" y="680333"/>
            <a:ext cx="6571343" cy="1049235"/>
          </a:xfrm>
        </p:spPr>
        <p:txBody>
          <a:bodyPr/>
          <a:lstStyle/>
          <a:p>
            <a:r>
              <a:rPr lang="en-US" altLang="zh-CN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4</a:t>
            </a:r>
            <a:r>
              <a:rPr lang="zh-CN" altLang="en-US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、总体回归方程与样本回归方程</a:t>
            </a:r>
            <a:br>
              <a:rPr lang="zh-CN" altLang="en-US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</a:b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99404919-9325-7A40-8533-4657B00E08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29330" y="2132856"/>
            <a:ext cx="6571343" cy="3450613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400" spc="66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/>
              </a:rPr>
              <a:t>（</a:t>
            </a:r>
            <a:r>
              <a:rPr lang="en-US" altLang="zh-CN" sz="2400" spc="66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/>
              </a:rPr>
              <a:t>1</a:t>
            </a:r>
            <a:r>
              <a:rPr lang="zh-CN" altLang="en-US" sz="2400" spc="66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/>
              </a:rPr>
              <a:t>）</a:t>
            </a:r>
            <a:r>
              <a:rPr lang="zh-CN" altLang="en-US" sz="2400" spc="66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回归的实例</a:t>
            </a:r>
            <a:endParaRPr lang="en-US" altLang="zh-CN" sz="2400" spc="66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>
              <a:lnSpc>
                <a:spcPct val="150000"/>
              </a:lnSpc>
            </a:pPr>
            <a:r>
              <a:rPr lang="zh-CN" altLang="en-US" sz="2400" spc="66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（</a:t>
            </a:r>
            <a:r>
              <a:rPr lang="en-US" altLang="zh-CN" sz="2400" spc="66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2</a:t>
            </a:r>
            <a:r>
              <a:rPr lang="zh-CN" altLang="en-US" sz="2400" spc="66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）总体回归方程与随机扰动项</a:t>
            </a:r>
            <a:endParaRPr lang="en-US" altLang="zh-CN" sz="2400" spc="66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>
              <a:lnSpc>
                <a:spcPct val="150000"/>
              </a:lnSpc>
            </a:pPr>
            <a:r>
              <a:rPr lang="zh-CN" altLang="en-US" sz="2400" spc="66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/>
              </a:rPr>
              <a:t>（</a:t>
            </a:r>
            <a:r>
              <a:rPr lang="en-US" altLang="zh-CN" sz="2400" spc="66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/>
              </a:rPr>
              <a:t>3</a:t>
            </a:r>
            <a:r>
              <a:rPr lang="zh-CN" altLang="en-US" sz="2400" spc="66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/>
              </a:rPr>
              <a:t>）</a:t>
            </a:r>
            <a:r>
              <a:rPr lang="zh-CN" altLang="en-US" sz="2400" spc="66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样本回归方程</a:t>
            </a:r>
            <a:endParaRPr lang="en-US" altLang="zh-CN" sz="2400" spc="66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>
              <a:lnSpc>
                <a:spcPct val="150000"/>
              </a:lnSpc>
            </a:pPr>
            <a:r>
              <a:rPr lang="zh-CN" altLang="en-US" sz="2400" spc="66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（</a:t>
            </a:r>
            <a:r>
              <a:rPr lang="en-US" altLang="zh-CN" sz="2400" spc="66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4</a:t>
            </a:r>
            <a:r>
              <a:rPr lang="zh-CN" altLang="en-US" sz="2400" spc="66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）总体回归方程与样本回归方程的联系与区别</a:t>
            </a:r>
            <a:endParaRPr lang="zh-CN" altLang="en-US" sz="2400" dirty="0"/>
          </a:p>
        </p:txBody>
      </p:sp>
    </p:spTree>
  </p:cSld>
  <p:clrMapOvr>
    <a:masterClrMapping/>
  </p:clrMapOvr>
  <p:transition spd="med">
    <p:checker/>
  </p:transition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822B3D8-1F8A-6444-A0B7-0EB4BFCE12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对误差项是否符合正态分布进行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JB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检验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6418715-2B2B-BB4C-B184-94C1A09EC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Stata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命令：在回归后执行如下命令</a:t>
            </a:r>
            <a:endParaRPr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lvl="1"/>
            <a:r>
              <a:rPr lang="en-US" altLang="zh-CN" dirty="0"/>
              <a:t>predict e, res</a:t>
            </a:r>
          </a:p>
          <a:p>
            <a:pPr lvl="1"/>
            <a:r>
              <a:rPr lang="en-US" altLang="zh-CN" dirty="0">
                <a:solidFill>
                  <a:srgbClr val="333333"/>
                </a:solidFill>
              </a:rPr>
              <a:t>egen k=</a:t>
            </a:r>
            <a:r>
              <a:rPr lang="en-US" altLang="zh-CN" dirty="0" err="1">
                <a:solidFill>
                  <a:srgbClr val="333333"/>
                </a:solidFill>
              </a:rPr>
              <a:t>kurt</a:t>
            </a:r>
            <a:r>
              <a:rPr lang="en-US" altLang="zh-CN" dirty="0">
                <a:solidFill>
                  <a:srgbClr val="333333"/>
                </a:solidFill>
              </a:rPr>
              <a:t>(e)</a:t>
            </a:r>
          </a:p>
          <a:p>
            <a:pPr lvl="1"/>
            <a:r>
              <a:rPr lang="en-US" altLang="zh-CN" dirty="0">
                <a:solidFill>
                  <a:srgbClr val="333333"/>
                </a:solidFill>
              </a:rPr>
              <a:t>egen s=skew(e)</a:t>
            </a:r>
          </a:p>
          <a:p>
            <a:pPr lvl="1"/>
            <a:r>
              <a:rPr lang="en-US" altLang="zh-CN" dirty="0">
                <a:solidFill>
                  <a:srgbClr val="333333"/>
                </a:solidFill>
              </a:rPr>
              <a:t>g </a:t>
            </a:r>
            <a:r>
              <a:rPr lang="en-US" altLang="zh-CN" dirty="0" err="1">
                <a:solidFill>
                  <a:srgbClr val="333333"/>
                </a:solidFill>
              </a:rPr>
              <a:t>pjb</a:t>
            </a:r>
            <a:r>
              <a:rPr lang="en-US" altLang="zh-CN" dirty="0">
                <a:solidFill>
                  <a:srgbClr val="333333"/>
                </a:solidFill>
              </a:rPr>
              <a:t>=chi2tail(2, (s^2+(k-3)^2/4)*_N/6)</a:t>
            </a:r>
          </a:p>
          <a:p>
            <a:pPr lvl="1"/>
            <a:r>
              <a:rPr lang="en-US" altLang="zh-CN" dirty="0" err="1">
                <a:solidFill>
                  <a:srgbClr val="333333"/>
                </a:solidFill>
              </a:rPr>
              <a:t>disp</a:t>
            </a:r>
            <a:r>
              <a:rPr lang="en-US" altLang="zh-CN" dirty="0">
                <a:solidFill>
                  <a:srgbClr val="333333"/>
                </a:solidFill>
              </a:rPr>
              <a:t> </a:t>
            </a:r>
            <a:r>
              <a:rPr lang="en-US" altLang="zh-CN" dirty="0" err="1">
                <a:solidFill>
                  <a:srgbClr val="333333"/>
                </a:solidFill>
              </a:rPr>
              <a:t>pjb</a:t>
            </a:r>
            <a:endParaRPr lang="en-US" altLang="zh-CN" dirty="0">
              <a:solidFill>
                <a:srgbClr val="333333"/>
              </a:solidFill>
            </a:endParaRPr>
          </a:p>
          <a:p>
            <a:r>
              <a:rPr lang="zh-CN" altLang="en-US" dirty="0">
                <a:solidFill>
                  <a:srgbClr val="333333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展示的是</a:t>
            </a:r>
            <a:r>
              <a:rPr lang="en-US" altLang="zh-CN" dirty="0">
                <a:solidFill>
                  <a:srgbClr val="333333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p</a:t>
            </a:r>
            <a:r>
              <a:rPr lang="zh-CN" altLang="en-US" dirty="0">
                <a:solidFill>
                  <a:srgbClr val="333333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值，看结果是否小于</a:t>
            </a:r>
            <a:r>
              <a:rPr lang="en-US" altLang="zh-CN" dirty="0">
                <a:solidFill>
                  <a:srgbClr val="333333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0.01</a:t>
            </a:r>
            <a:r>
              <a:rPr lang="zh-CN" altLang="en-US" dirty="0">
                <a:solidFill>
                  <a:srgbClr val="333333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0.05</a:t>
            </a:r>
            <a:r>
              <a:rPr lang="zh-CN" altLang="en-US" dirty="0">
                <a:solidFill>
                  <a:srgbClr val="333333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CN" dirty="0">
                <a:solidFill>
                  <a:srgbClr val="333333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0.1</a:t>
            </a:r>
            <a:r>
              <a:rPr lang="zh-CN" altLang="en-US" dirty="0">
                <a:solidFill>
                  <a:srgbClr val="333333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16910194"/>
      </p:ext>
    </p:extLst>
  </p:cSld>
  <p:clrMapOvr>
    <a:masterClrMapping/>
  </p:clrMapOvr>
  <p:transition spd="med">
    <p:checker/>
  </p:transition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0A1D836-6362-BA48-B926-FDE5B70F66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对误差项的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JB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检验结果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DC218B5-B3A9-B94F-A004-1D16565E57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kumimoji="1" lang="en-US" altLang="zh-CN" dirty="0"/>
              <a:t> predict e, res</a:t>
            </a:r>
          </a:p>
          <a:p>
            <a:r>
              <a:rPr kumimoji="1" lang="en-US" altLang="zh-CN" dirty="0"/>
              <a:t>. egen k=</a:t>
            </a:r>
            <a:r>
              <a:rPr kumimoji="1" lang="en-US" altLang="zh-CN" dirty="0" err="1"/>
              <a:t>kurt</a:t>
            </a:r>
            <a:r>
              <a:rPr kumimoji="1" lang="en-US" altLang="zh-CN" dirty="0"/>
              <a:t>(e)</a:t>
            </a:r>
          </a:p>
          <a:p>
            <a:r>
              <a:rPr kumimoji="1" lang="en-US" altLang="zh-CN" dirty="0"/>
              <a:t>. egen s=skew(e)</a:t>
            </a:r>
          </a:p>
          <a:p>
            <a:r>
              <a:rPr kumimoji="1" lang="en-US" altLang="zh-CN" dirty="0"/>
              <a:t>. g </a:t>
            </a:r>
            <a:r>
              <a:rPr kumimoji="1" lang="en-US" altLang="zh-CN" dirty="0" err="1"/>
              <a:t>pjb</a:t>
            </a:r>
            <a:r>
              <a:rPr kumimoji="1" lang="en-US" altLang="zh-CN" dirty="0"/>
              <a:t>=chi2tail(2, (s^2+(k-3)^2/4)*_N/6)</a:t>
            </a:r>
          </a:p>
          <a:p>
            <a:r>
              <a:rPr kumimoji="1" lang="en-US" altLang="zh-CN" dirty="0"/>
              <a:t>. </a:t>
            </a:r>
            <a:r>
              <a:rPr kumimoji="1" lang="en-US" altLang="zh-CN" dirty="0" err="1"/>
              <a:t>disp</a:t>
            </a:r>
            <a:r>
              <a:rPr kumimoji="1" lang="en-US" altLang="zh-CN" dirty="0"/>
              <a:t> </a:t>
            </a:r>
            <a:r>
              <a:rPr kumimoji="1" lang="en-US" altLang="zh-CN" dirty="0" err="1"/>
              <a:t>pjb</a:t>
            </a:r>
            <a:endParaRPr kumimoji="1" lang="en-US" altLang="zh-CN" dirty="0"/>
          </a:p>
          <a:p>
            <a:r>
              <a:rPr kumimoji="1" lang="en-US" altLang="zh-CN" dirty="0"/>
              <a:t>.23303631</a:t>
            </a:r>
          </a:p>
          <a:p>
            <a:r>
              <a:rPr lang="en-US" altLang="zh-CN" dirty="0">
                <a:solidFill>
                  <a:srgbClr val="333333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p</a:t>
            </a:r>
            <a:r>
              <a:rPr lang="zh-CN" altLang="en-US" dirty="0">
                <a:solidFill>
                  <a:srgbClr val="333333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值大于</a:t>
            </a:r>
            <a:r>
              <a:rPr lang="en-US" altLang="zh-CN" dirty="0">
                <a:solidFill>
                  <a:srgbClr val="333333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0.1</a:t>
            </a:r>
            <a:r>
              <a:rPr lang="zh-CN" altLang="en-US" dirty="0">
                <a:solidFill>
                  <a:srgbClr val="333333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，接受原假设，残差服从正态分布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33924069"/>
      </p:ext>
    </p:extLst>
  </p:cSld>
  <p:clrMapOvr>
    <a:masterClrMapping/>
  </p:clrMapOvr>
  <p:transition spd="med">
    <p:checker/>
  </p:transition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A711D1C-D0D5-7E4E-9D46-54EE6F2D6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对误差项是否符合正态分布进行检验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C79D00B-26E5-3B4F-BEF0-9836733C76F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正态概率图</a:t>
            </a:r>
            <a:endParaRPr kumimoji="1" lang="en-US" altLang="zh-CN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kumimoji="1" lang="en-US" altLang="zh-CN" dirty="0"/>
          </a:p>
          <a:p>
            <a:r>
              <a:rPr kumimoji="1" lang="en-US" altLang="zh-CN" dirty="0"/>
              <a:t>qnorm e</a:t>
            </a:r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4BA8FA77-1866-AC4D-9706-BA83A53DA2F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427984" y="2204864"/>
            <a:ext cx="4288986" cy="3119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845181"/>
      </p:ext>
    </p:extLst>
  </p:cSld>
  <p:clrMapOvr>
    <a:masterClrMapping/>
  </p:clrMapOvr>
  <p:transition spd="med">
    <p:checker/>
  </p:transition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C2E1E-FA13-104A-9694-1B9D904C80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对误差项是否符合正态分布进行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JB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检验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60EE817-11D4-2B4E-A379-5DB60D1977E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43491" y="2013936"/>
            <a:ext cx="2264414" cy="3359280"/>
          </a:xfrm>
        </p:spPr>
        <p:txBody>
          <a:bodyPr/>
          <a:lstStyle/>
          <a:p>
            <a:r>
              <a:rPr kumimoji="1" lang="zh-CN" altLang="en-US" dirty="0"/>
              <a:t>画直方图</a:t>
            </a:r>
            <a:endParaRPr kumimoji="1" lang="en-US" altLang="zh-CN" dirty="0"/>
          </a:p>
          <a:p>
            <a:r>
              <a:rPr kumimoji="1" lang="en-US" altLang="zh-CN" dirty="0"/>
              <a:t> histogram e</a:t>
            </a:r>
          </a:p>
          <a:p>
            <a:endParaRPr kumimoji="1" lang="zh-CN" altLang="en-US" dirty="0"/>
          </a:p>
        </p:txBody>
      </p:sp>
      <p:pic>
        <p:nvPicPr>
          <p:cNvPr id="5" name="内容占位符 4">
            <a:extLst>
              <a:ext uri="{FF2B5EF4-FFF2-40B4-BE49-F238E27FC236}">
                <a16:creationId xmlns:a16="http://schemas.microsoft.com/office/drawing/2014/main" id="{B70B355F-6FB0-374A-B41A-2A28E493F45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3995936" y="2109152"/>
            <a:ext cx="4357167" cy="3168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0357209"/>
      </p:ext>
    </p:extLst>
  </p:cSld>
  <p:clrMapOvr>
    <a:masterClrMapping/>
  </p:clrMapOvr>
  <p:transition spd="med">
    <p:checker/>
  </p:transition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9" name="Rectangle 3">
            <a:extLst>
              <a:ext uri="{FF2B5EF4-FFF2-40B4-BE49-F238E27FC236}">
                <a16:creationId xmlns:a16="http://schemas.microsoft.com/office/drawing/2014/main" id="{D2D4F388-97AC-4F42-B7C2-731FFF5D6A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37006" y="1988840"/>
            <a:ext cx="6913968" cy="4632176"/>
          </a:xfrm>
        </p:spPr>
        <p:txBody>
          <a:bodyPr>
            <a:norm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预测是回归分析应用的重要方面。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下面以时间序列数据为例介绍预测问题。</a:t>
            </a:r>
            <a:endParaRPr lang="en-US" altLang="zh-CN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cs typeface="SimHei"/>
            </a:endParaRPr>
          </a:p>
          <a:p>
            <a:pPr marL="18061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预测可分</a:t>
            </a:r>
            <a:r>
              <a:rPr lang="zh-CN" altLang="en-US" spc="-1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为</a:t>
            </a:r>
            <a:r>
              <a:rPr lang="zh-CN" altLang="en-US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事前预测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和</a:t>
            </a:r>
            <a:r>
              <a:rPr lang="zh-CN" altLang="en-US" dirty="0">
                <a:solidFill>
                  <a:srgbClr val="006565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事后预测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。两种预测都是在</a:t>
            </a:r>
            <a:r>
              <a:rPr lang="zh-CN" altLang="en-US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样本区间</a:t>
            </a:r>
            <a:r>
              <a:rPr lang="zh-CN" altLang="en-US" dirty="0">
                <a:solidFill>
                  <a:srgbClr val="006565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之外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进行。</a:t>
            </a:r>
            <a:endParaRPr lang="en-US" altLang="zh-CN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cs typeface="SimHei"/>
            </a:endParaRPr>
          </a:p>
          <a:p>
            <a:pPr marL="18061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pc="-1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Hei"/>
            </a:endParaRPr>
          </a:p>
          <a:p>
            <a:pPr marL="18061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pc="-1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Hei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cs typeface="SimHei"/>
            </a:endParaRPr>
          </a:p>
        </p:txBody>
      </p:sp>
      <p:sp>
        <p:nvSpPr>
          <p:cNvPr id="152581" name="Rectangle 5">
            <a:extLst>
              <a:ext uri="{FF2B5EF4-FFF2-40B4-BE49-F238E27FC236}">
                <a16:creationId xmlns:a16="http://schemas.microsoft.com/office/drawing/2014/main" id="{4E98C4CB-D46B-F540-A24C-394973665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48680"/>
            <a:ext cx="6656784" cy="1296144"/>
          </a:xfrm>
          <a:prstGeom prst="rect">
            <a:avLst/>
          </a:prstGeom>
          <a:solidFill>
            <a:srgbClr val="8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三、一元线性回归模型的应用：经济预测</a:t>
            </a:r>
            <a:endParaRPr lang="en-US" altLang="zh-CN" sz="28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B3A7FE9-A1F3-8E46-9600-403DAA394B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3728" y="4077072"/>
            <a:ext cx="5080318" cy="1440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8622988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" grpId="0" build="p" autoUpdateAnimBg="0"/>
      <p:bldP spid="152581" grpId="0" animBg="1" autoUpdateAnimBg="0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E903FDD-4C85-3C4A-9B68-21AD3F807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D2D4F388-97AC-4F42-B7C2-731FFF5D6A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18061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pc="-1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对于</a:t>
            </a:r>
            <a:r>
              <a:rPr lang="zh-CN" altLang="en-US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事后预测</a:t>
            </a: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，被解释变量和解释变量的值在预测区间都是已知的。</a:t>
            </a:r>
            <a:r>
              <a:rPr lang="zh-CN" altLang="en-US" dirty="0">
                <a:solidFill>
                  <a:srgbClr val="006565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可以直接用实际发生值评价模型的预测能力。（机器学习的领域）</a:t>
            </a:r>
            <a:endParaRPr lang="en-US" altLang="zh-CN" dirty="0">
              <a:solidFill>
                <a:srgbClr val="006565"/>
              </a:solidFill>
              <a:latin typeface="KaiTi" panose="02010609060101010101" pitchFamily="49" charset="-122"/>
              <a:ea typeface="KaiTi" panose="02010609060101010101" pitchFamily="49" charset="-122"/>
              <a:cs typeface="SimHei"/>
            </a:endParaRPr>
          </a:p>
          <a:p>
            <a:pPr marL="18061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对于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事前预测</a:t>
            </a: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，解释变量是未发生的。（当模型中含有滞后变量时，解释变量则有可能是已知的。）</a:t>
            </a:r>
            <a:endParaRPr lang="en-US" altLang="zh-CN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Hei"/>
            </a:endParaRPr>
          </a:p>
          <a:p>
            <a:pPr marL="18061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pc="-10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当预测被</a:t>
            </a:r>
            <a:r>
              <a:rPr lang="zh-CN" altLang="en-US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解释变量时，则首先应该预测解释变量的值。</a:t>
            </a: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对于解释变量的预测，通常采用时间序列模型。</a:t>
            </a:r>
            <a:endParaRPr lang="en-US" altLang="zh-CN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Hei"/>
            </a:endParaRPr>
          </a:p>
          <a:p>
            <a:pPr marL="18061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pc="-1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Hei"/>
            </a:endParaRPr>
          </a:p>
          <a:p>
            <a:pPr marL="18061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pc="-1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Hei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cs typeface="SimHei"/>
            </a:endParaRPr>
          </a:p>
        </p:txBody>
      </p:sp>
      <p:sp>
        <p:nvSpPr>
          <p:cNvPr id="152581" name="Rectangle 5">
            <a:extLst>
              <a:ext uri="{FF2B5EF4-FFF2-40B4-BE49-F238E27FC236}">
                <a16:creationId xmlns:a16="http://schemas.microsoft.com/office/drawing/2014/main" id="{4E98C4CB-D46B-F540-A24C-394973665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48680"/>
            <a:ext cx="6656784" cy="1296144"/>
          </a:xfrm>
          <a:prstGeom prst="rect">
            <a:avLst/>
          </a:prstGeom>
          <a:solidFill>
            <a:srgbClr val="8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三、一元线性回归模型的应用：经济预测</a:t>
            </a:r>
            <a:endParaRPr lang="en-US" altLang="zh-CN" sz="28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31909741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1" grpId="0" animBg="1" autoUpdateAnimBg="0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4E903FDD-4C85-3C4A-9B68-21AD3F807E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52579" name="Rectangle 3">
            <a:extLst>
              <a:ext uri="{FF2B5EF4-FFF2-40B4-BE49-F238E27FC236}">
                <a16:creationId xmlns:a16="http://schemas.microsoft.com/office/drawing/2014/main" id="{D2D4F388-97AC-4F42-B7C2-731FFF5D6A74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37777">
              <a:lnSpc>
                <a:spcPct val="14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预测还分为</a:t>
            </a:r>
            <a:r>
              <a:rPr lang="zh-CN" altLang="en-US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有条件预测</a:t>
            </a:r>
            <a:r>
              <a:rPr lang="zh-CN" altLang="en-US" spc="-1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和</a:t>
            </a:r>
            <a:r>
              <a:rPr lang="zh-CN" altLang="en-US" dirty="0">
                <a:solidFill>
                  <a:srgbClr val="006565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无条件预测</a:t>
            </a: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。</a:t>
            </a:r>
            <a:endParaRPr lang="en-US" altLang="zh-CN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Hei"/>
            </a:endParaRPr>
          </a:p>
          <a:p>
            <a:pPr marL="337777">
              <a:lnSpc>
                <a:spcPct val="14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对于无条件预测，预测式中所有解释变量的值都是已知的。所以事后预测应该属于无条件预测。</a:t>
            </a:r>
            <a:endParaRPr lang="en-US" altLang="zh-CN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Hei"/>
            </a:endParaRPr>
          </a:p>
          <a:p>
            <a:pPr marL="337777">
              <a:lnSpc>
                <a:spcPct val="140000"/>
              </a:lnSpc>
              <a:spcBef>
                <a:spcPts val="0"/>
              </a:spcBef>
            </a:pP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当一个模型的解释变量完全由滞后变量组成时，事前预测也有可能是无条件预测。</a:t>
            </a:r>
          </a:p>
          <a:p>
            <a:pPr marL="18061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pc="-1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Hei"/>
            </a:endParaRPr>
          </a:p>
          <a:p>
            <a:pPr marL="180610" marR="0">
              <a:lnSpc>
                <a:spcPct val="140000"/>
              </a:lnSpc>
              <a:spcBef>
                <a:spcPts val="0"/>
              </a:spcBef>
              <a:spcAft>
                <a:spcPts val="0"/>
              </a:spcAft>
            </a:pPr>
            <a:endParaRPr lang="en-US" altLang="zh-CN" spc="-1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Hei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cs typeface="SimHei"/>
            </a:endParaRPr>
          </a:p>
        </p:txBody>
      </p:sp>
      <p:sp>
        <p:nvSpPr>
          <p:cNvPr id="152581" name="Rectangle 5">
            <a:extLst>
              <a:ext uri="{FF2B5EF4-FFF2-40B4-BE49-F238E27FC236}">
                <a16:creationId xmlns:a16="http://schemas.microsoft.com/office/drawing/2014/main" id="{4E98C4CB-D46B-F540-A24C-394973665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48680"/>
            <a:ext cx="6656784" cy="1296144"/>
          </a:xfrm>
          <a:prstGeom prst="rect">
            <a:avLst/>
          </a:prstGeom>
          <a:solidFill>
            <a:srgbClr val="8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三、一元线性回归模型的应用：经济预测</a:t>
            </a:r>
            <a:endParaRPr lang="en-US" altLang="zh-CN" sz="28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39733398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81" grpId="0" animBg="1" autoUpdateAnimBg="0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2579" name="Rectangle 3">
                <a:extLst>
                  <a:ext uri="{FF2B5EF4-FFF2-40B4-BE49-F238E27FC236}">
                    <a16:creationId xmlns:a16="http://schemas.microsoft.com/office/drawing/2014/main" id="{D2D4F388-97AC-4F42-B7C2-731FFF5D6A7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371600" y="2060848"/>
                <a:ext cx="6800800" cy="4416152"/>
              </a:xfrm>
            </p:spPr>
            <p:txBody>
              <a:bodyPr>
                <a:normAutofit/>
              </a:bodyPr>
              <a:lstStyle/>
              <a:p>
                <a:pPr marL="2182813" indent="-2182813" algn="just">
                  <a:buFont typeface="Wingdings" pitchFamily="2" charset="2"/>
                  <a:buNone/>
                </a:pPr>
                <a:r>
                  <a:rPr lang="zh-CN" altLang="en-US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两种预测方式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：</a:t>
                </a:r>
              </a:p>
              <a:p>
                <a:pPr marL="2182813" indent="-2182813" algn="just">
                  <a:buFont typeface="Wingdings" pitchFamily="2" charset="2"/>
                  <a:buNone/>
                </a:pP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 </a:t>
                </a:r>
                <a:r>
                  <a:rPr lang="zh-CN" altLang="en-US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点预测：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根据给定的解释变量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X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的值(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𝑋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0</m:t>
                    </m:r>
                  </m:oMath>
                </a14:m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)，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预测相应的被解释变量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Y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的一个可能值。</a:t>
                </a:r>
              </a:p>
              <a:p>
                <a:pPr marL="2182813" indent="-2182813" algn="just">
                  <a:spcBef>
                    <a:spcPct val="0"/>
                  </a:spcBef>
                  <a:buFont typeface="Wingdings" pitchFamily="2" charset="2"/>
                  <a:buNone/>
                </a:pP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 </a:t>
                </a:r>
                <a:r>
                  <a:rPr lang="zh-CN" altLang="en-US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区间预测：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根据给定的解释变量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X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的值(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𝑋</m:t>
                    </m:r>
                    <m:r>
                      <a:rPr lang="en-US" altLang="zh-CN" i="1" baseline="-25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0</m:t>
                    </m:r>
                  </m:oMath>
                </a14:m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)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，预测相应的被解释变量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Y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取值的一个可能范围，即提供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Y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的一个置信区间。</a:t>
                </a:r>
              </a:p>
              <a:p>
                <a:pPr marL="2182813" indent="-2182813" algn="just">
                  <a:buFont typeface="Wingdings" pitchFamily="2" charset="2"/>
                  <a:buNone/>
                </a:pPr>
                <a:r>
                  <a:rPr lang="zh-CN" altLang="en-US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两项预测指标：</a:t>
                </a:r>
              </a:p>
              <a:p>
                <a:pPr marL="2182813" indent="-2182813" algn="just">
                  <a:buFont typeface="Wingdings" pitchFamily="2" charset="2"/>
                  <a:buNone/>
                </a:pPr>
                <a:r>
                  <a:rPr lang="zh-CN" altLang="en-US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  总体均值：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E(Y</a:t>
                </a:r>
                <a:r>
                  <a:rPr lang="en-US" altLang="zh-CN" baseline="-25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A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)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的预测估计</a:t>
                </a:r>
              </a:p>
              <a:p>
                <a:pPr marL="2182813" indent="-2182813" algn="just">
                  <a:spcBef>
                    <a:spcPct val="0"/>
                  </a:spcBef>
                  <a:buFont typeface="Wingdings" pitchFamily="2" charset="2"/>
                  <a:buNone/>
                </a:pPr>
                <a:r>
                  <a:rPr lang="zh-CN" altLang="en-US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  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总体个体值：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Y</a:t>
                </a:r>
                <a:r>
                  <a:rPr lang="en-US" altLang="zh-CN" baseline="-25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A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的预测估计</a:t>
                </a:r>
              </a:p>
            </p:txBody>
          </p:sp>
        </mc:Choice>
        <mc:Fallback xmlns="">
          <p:sp>
            <p:nvSpPr>
              <p:cNvPr id="152579" name="Rectangle 3">
                <a:extLst>
                  <a:ext uri="{FF2B5EF4-FFF2-40B4-BE49-F238E27FC236}">
                    <a16:creationId xmlns:a16="http://schemas.microsoft.com/office/drawing/2014/main" id="{D2D4F388-97AC-4F42-B7C2-731FFF5D6A7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71600" y="2060848"/>
                <a:ext cx="6800800" cy="4416152"/>
              </a:xfrm>
              <a:blipFill>
                <a:blip r:embed="rId2"/>
                <a:stretch>
                  <a:fillRect l="-933" t="-573" r="-9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2581" name="Rectangle 5">
            <a:extLst>
              <a:ext uri="{FF2B5EF4-FFF2-40B4-BE49-F238E27FC236}">
                <a16:creationId xmlns:a16="http://schemas.microsoft.com/office/drawing/2014/main" id="{4E98C4CB-D46B-F540-A24C-3949736650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71600" y="548680"/>
            <a:ext cx="6656784" cy="1296144"/>
          </a:xfrm>
          <a:prstGeom prst="rect">
            <a:avLst/>
          </a:prstGeom>
          <a:solidFill>
            <a:srgbClr val="8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zh-CN" altLang="en-US" sz="2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三、一元线性回归模型的应用：经济预测</a:t>
            </a:r>
            <a:endParaRPr lang="en-US" altLang="zh-CN" sz="28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25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2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2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2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2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52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2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2579" grpId="0" build="p" autoUpdateAnimBg="0"/>
      <p:bldP spid="152581" grpId="0" animBg="1" autoUpdateAnimBg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546100B-BF16-0042-A22A-854CBB0035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点预测</a:t>
            </a:r>
            <a:b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AC162CC-A32F-FF47-A16A-0024FAB443C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/>
              <a:lstStyle/>
              <a:p>
                <a:r>
                  <a:rPr lang="zh-CN" altLang="en-US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点预测：</a:t>
                </a:r>
                <a14:m>
                  <m:oMath xmlns:m="http://schemas.openxmlformats.org/officeDocument/2006/math">
                    <m:r>
                      <a:rPr lang="en-US" altLang="zh-CN" b="1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𝑬</m:t>
                    </m:r>
                    <m:d>
                      <m:d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1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b="1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b="1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</m:oMath>
                </a14:m>
                <a:r>
                  <a:rPr kumimoji="1" lang="en-US" altLang="zh-CN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kumimoji="1" lang="en-US" altLang="zh-CN" b="0" i="0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+</m:t>
                    </m:r>
                  </m:oMath>
                </a14:m>
                <a:r>
                  <a:rPr kumimoji="1" lang="en-US" altLang="zh-CN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𝑋</m:t>
                        </m:r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0</m:t>
                        </m:r>
                      </m:sub>
                    </m:sSub>
                  </m:oMath>
                </a14:m>
                <a:endParaRPr lang="en-US" altLang="zh-CN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en-US" altLang="zh-CN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AC162CC-A32F-FF47-A16A-0024FAB443C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3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52515C52-C861-1949-A190-6524605306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9672" y="2636912"/>
            <a:ext cx="5644415" cy="3069314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5" name="墨迹 4">
                <a:extLst>
                  <a:ext uri="{FF2B5EF4-FFF2-40B4-BE49-F238E27FC236}">
                    <a16:creationId xmlns:a16="http://schemas.microsoft.com/office/drawing/2014/main" id="{0D250277-2ADF-664E-83D2-9BF9229474C0}"/>
                  </a:ext>
                </a:extLst>
              </p14:cNvPr>
              <p14:cNvContentPartPr/>
              <p14:nvPr/>
            </p14:nvContentPartPr>
            <p14:xfrm>
              <a:off x="4739760" y="3177720"/>
              <a:ext cx="49680" cy="67680"/>
            </p14:xfrm>
          </p:contentPart>
        </mc:Choice>
        <mc:Fallback>
          <p:pic>
            <p:nvPicPr>
              <p:cNvPr id="5" name="墨迹 4">
                <a:extLst>
                  <a:ext uri="{FF2B5EF4-FFF2-40B4-BE49-F238E27FC236}">
                    <a16:creationId xmlns:a16="http://schemas.microsoft.com/office/drawing/2014/main" id="{0D250277-2ADF-664E-83D2-9BF9229474C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0400" y="3168360"/>
                <a:ext cx="68400" cy="864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012761679"/>
      </p:ext>
    </p:extLst>
  </p:cSld>
  <p:clrMapOvr>
    <a:masterClrMapping/>
  </p:clrMapOvr>
  <p:transition spd="med">
    <p:checker/>
  </p:transition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FB71A2-6934-4F49-A2A5-995EAD4406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点预测</a:t>
            </a:r>
            <a:b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7EDD7FCF-506F-4140-A8CD-713B687E4367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55000" lnSpcReduction="20000"/>
              </a:bodyPr>
              <a:lstStyle/>
              <a:p>
                <a:pPr>
                  <a:lnSpc>
                    <a:spcPct val="140000"/>
                  </a:lnSpc>
                  <a:spcBef>
                    <a:spcPct val="0"/>
                  </a:spcBef>
                  <a:buFont typeface="Wingdings" pitchFamily="2" charset="2"/>
                  <a:buNone/>
                </a:pPr>
                <a:r>
                  <a:rPr lang="zh-CN" altLang="en-US" sz="45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区间预测：</a:t>
                </a:r>
                <a:r>
                  <a:rPr lang="zh-CN" altLang="en-US" sz="45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在</a:t>
                </a:r>
                <a:r>
                  <a:rPr lang="en-US" altLang="zh-CN" sz="45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CLRM</a:t>
                </a:r>
                <a:r>
                  <a:rPr lang="zh-CN" altLang="en-US" sz="45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假定下，可以证明</a:t>
                </a:r>
                <a14:m>
                  <m:oMath xmlns:m="http://schemas.openxmlformats.org/officeDocument/2006/math">
                    <m:r>
                      <a:rPr lang="en-US" altLang="zh-CN" sz="4500" b="1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𝑬</m:t>
                    </m:r>
                    <m:d>
                      <m:dPr>
                        <m:ctrlPr>
                          <a:rPr lang="en-US" altLang="zh-CN" sz="4500" b="1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4500" b="1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4500" b="1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𝒀</m:t>
                            </m:r>
                          </m:e>
                          <m:sub>
                            <m:r>
                              <a:rPr lang="en-US" altLang="zh-CN" sz="4500" b="1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𝟎</m:t>
                            </m:r>
                          </m:sub>
                        </m:sSub>
                      </m:e>
                    </m:d>
                    <m:r>
                      <a:rPr lang="en-US" altLang="zh-CN" sz="4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4500" b="1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𝑵</m:t>
                    </m:r>
                    <m:d>
                      <m:dPr>
                        <m:ctrlPr>
                          <a:rPr lang="en-US" altLang="zh-CN" sz="45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45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45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45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45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sz="4500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kumimoji="1" lang="en-US" altLang="zh-CN" sz="4500" dirty="0">
                            <a:ea typeface="KaiTi" panose="02010609060101010101" pitchFamily="49" charset="-12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sz="45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45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45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45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sz="45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45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sz="45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sz="4500" b="1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, </m:t>
                        </m:r>
                        <m:r>
                          <a:rPr kumimoji="1" lang="en-US" altLang="zh-CN" sz="4500" b="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𝑉𝑎𝑟</m:t>
                        </m:r>
                        <m:d>
                          <m:dPr>
                            <m:ctrlPr>
                              <a:rPr kumimoji="1" lang="en-US" altLang="zh-CN" sz="4500" i="1" dirty="0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4500" b="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sz="45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500" b="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sz="4500" b="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zh-CN" altLang="en-US" sz="45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，其中</a:t>
                </a:r>
              </a:p>
              <a:p>
                <a:pPr algn="just">
                  <a:lnSpc>
                    <a:spcPct val="140000"/>
                  </a:lnSpc>
                  <a:buFont typeface="Wingdings" pitchFamily="2" charset="2"/>
                  <a:buNone/>
                </a:pPr>
                <a:r>
                  <a:rPr lang="zh-CN" altLang="en-US" sz="45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r>
                      <a:rPr kumimoji="1" lang="en-US" altLang="zh-CN" sz="45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𝑉𝑎𝑟</m:t>
                    </m:r>
                    <m:d>
                      <m:dPr>
                        <m:ctrlPr>
                          <a:rPr kumimoji="1" lang="en-US" altLang="zh-CN" sz="45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45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sz="45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45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45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0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45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45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45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45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p>
                    </m:sSup>
                    <m:d>
                      <m:dPr>
                        <m:begChr m:val="["/>
                        <m:endChr m:val="]"/>
                        <m:ctrlPr>
                          <a:rPr lang="en-US" altLang="zh-CN" sz="45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45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45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45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𝑛</m:t>
                            </m:r>
                          </m:den>
                        </m:f>
                        <m:r>
                          <a:rPr lang="en-US" altLang="zh-CN" sz="45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+</m:t>
                        </m:r>
                        <m:f>
                          <m:fPr>
                            <m:ctrlPr>
                              <a:rPr lang="en-US" altLang="zh-CN" sz="450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altLang="zh-CN" sz="450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4500" i="1" smtClean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4500" i="1" smtClean="0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500" b="0" i="1" smtClean="0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4500" b="0" i="1" smtClean="0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  <m: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kumimoji="1" lang="en-US" altLang="zh-CN" sz="4500" i="1" dirty="0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4500" i="1" dirty="0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zh-CN" sz="45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450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zh-CN" sz="4500" i="1" smtClean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4500" b="0" i="1" smtClean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den>
                        </m:f>
                      </m:e>
                    </m:d>
                  </m:oMath>
                </a14:m>
                <a:endParaRPr lang="en-US" altLang="zh-CN" sz="45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algn="just">
                  <a:lnSpc>
                    <a:spcPct val="140000"/>
                  </a:lnSpc>
                  <a:buFont typeface="Wingdings" pitchFamily="2" charset="2"/>
                  <a:buNone/>
                </a:pPr>
                <a:r>
                  <a:rPr lang="zh-CN" altLang="en-US" sz="45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若用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50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en-US" altLang="zh-CN" sz="450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450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altLang="zh-CN" sz="45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lang="zh-CN" altLang="en-US" sz="45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代替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45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pPr>
                      <m:e>
                        <m:r>
                          <a:rPr lang="en-US" altLang="zh-CN" sz="45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sz="45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lang="en-US" altLang="zh-CN" sz="4500" b="0" i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,</m:t>
                    </m:r>
                    <m:r>
                      <a:rPr lang="zh-CN" altLang="en-US" sz="45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则</m:t>
                    </m:r>
                    <m:f>
                      <m:fPr>
                        <m:ctrlPr>
                          <a:rPr lang="en-US" altLang="zh-CN" sz="450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45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𝐸</m:t>
                        </m:r>
                        <m:d>
                          <m:dPr>
                            <m:ctrlPr>
                              <a:rPr lang="en-US" altLang="zh-CN" sz="45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450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sSub>
                                  <m:sSubPr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45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𝑌</m:t>
                                    </m:r>
                                  </m:e>
                                  <m:sub>
                                    <m:r>
                                      <a:rPr lang="en-US" altLang="zh-CN" sz="45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0</m:t>
                                    </m:r>
                                  </m:sub>
                                </m:sSub>
                              </m:e>
                            </m:acc>
                          </m:e>
                        </m:d>
                        <m:r>
                          <a:rPr lang="en-US" altLang="zh-CN" sz="45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−</m:t>
                        </m:r>
                        <m:r>
                          <a:rPr lang="en-US" altLang="zh-CN" sz="45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𝐸</m:t>
                        </m:r>
                        <m:sSub>
                          <m:sSubPr>
                            <m:ctrlPr>
                              <a:rPr lang="en-US" altLang="zh-CN" sz="45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45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45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0</m:t>
                            </m:r>
                          </m:sub>
                        </m:sSub>
                      </m:num>
                      <m:den>
                        <m:r>
                          <a:rPr lang="en-US" altLang="zh-CN" sz="45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𝑠𝑒</m:t>
                        </m:r>
                        <m:d>
                          <m:dPr>
                            <m:ctrlPr>
                              <a:rPr lang="en-US" altLang="zh-CN" sz="45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sz="45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sz="45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45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sz="45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45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sz="45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</m:d>
                      </m:den>
                    </m:f>
                    <m:r>
                      <a:rPr lang="en-US" altLang="zh-CN" sz="45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4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  <m:r>
                      <a:rPr lang="en-US" altLang="zh-CN" sz="4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𝑡</m:t>
                    </m:r>
                    <m:r>
                      <a:rPr lang="en-US" altLang="zh-CN" sz="4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sz="4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sz="45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−2)</m:t>
                    </m:r>
                  </m:oMath>
                </a14:m>
                <a:endParaRPr lang="zh-CN" altLang="en-US" sz="45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>
                  <a:lnSpc>
                    <a:spcPct val="160000"/>
                  </a:lnSpc>
                </a:pPr>
                <a:endParaRPr lang="zh-CN" altLang="en-US" dirty="0"/>
              </a:p>
            </p:txBody>
          </p:sp>
        </mc:Choice>
        <mc:Fallback xmlns="">
          <p:sp>
            <p:nvSpPr>
              <p:cNvPr id="9" name="内容占位符 8">
                <a:extLst>
                  <a:ext uri="{FF2B5EF4-FFF2-40B4-BE49-F238E27FC236}">
                    <a16:creationId xmlns:a16="http://schemas.microsoft.com/office/drawing/2014/main" id="{7EDD7FCF-506F-4140-A8CD-713B687E436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541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2548122"/>
      </p:ext>
    </p:extLst>
  </p:cSld>
  <p:clrMapOvr>
    <a:masterClrMapping/>
  </p:clrMapOvr>
  <p:transition spd="med">
    <p:checker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7" name="Rectangle 3">
            <a:extLst>
              <a:ext uri="{FF2B5EF4-FFF2-40B4-BE49-F238E27FC236}">
                <a16:creationId xmlns:a16="http://schemas.microsoft.com/office/drawing/2014/main" id="{6ECC4670-BFE1-964F-9295-45856E76C1A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3568" y="2132856"/>
            <a:ext cx="7927032" cy="4191744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75000"/>
              </a:lnSpc>
            </a:pPr>
            <a:endParaRPr lang="zh-CN" altLang="en-US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75000"/>
              </a:lnSpc>
              <a:buFont typeface="Wingdings" pitchFamily="2" charset="2"/>
              <a:buNone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价格                  需求量                            消费者数量        平均</a:t>
            </a:r>
          </a:p>
          <a:p>
            <a:pPr>
              <a:lnSpc>
                <a:spcPct val="75000"/>
              </a:lnSpc>
              <a:buFont typeface="Wingdings" pitchFamily="2" charset="2"/>
              <a:buNone/>
            </a:pP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</a:p>
          <a:p>
            <a:pPr>
              <a:lnSpc>
                <a:spcPct val="75000"/>
              </a:lnSpc>
              <a:buFont typeface="Wingdings" pitchFamily="2" charset="2"/>
              <a:buNone/>
            </a:pP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1           45，46，47，48，49，50，51                     7                48</a:t>
            </a:r>
          </a:p>
          <a:p>
            <a:pPr>
              <a:lnSpc>
                <a:spcPct val="75000"/>
              </a:lnSpc>
              <a:buFont typeface="Wingdings" pitchFamily="2" charset="2"/>
              <a:buNone/>
            </a:pP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2                44，45，46，47，48                        5                46</a:t>
            </a:r>
          </a:p>
          <a:p>
            <a:pPr>
              <a:lnSpc>
                <a:spcPct val="75000"/>
              </a:lnSpc>
              <a:buFont typeface="Wingdings" pitchFamily="2" charset="2"/>
              <a:buNone/>
            </a:pP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3                 40，42，44，46，48                       5                44</a:t>
            </a:r>
          </a:p>
          <a:p>
            <a:pPr>
              <a:lnSpc>
                <a:spcPct val="75000"/>
              </a:lnSpc>
              <a:buFont typeface="Wingdings" pitchFamily="2" charset="2"/>
              <a:buNone/>
            </a:pP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4                35，38，42，44，46，47                    6                42</a:t>
            </a:r>
          </a:p>
          <a:p>
            <a:pPr>
              <a:lnSpc>
                <a:spcPct val="75000"/>
              </a:lnSpc>
              <a:buFont typeface="Wingdings" pitchFamily="2" charset="2"/>
              <a:buNone/>
            </a:pP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5               36，39，40，42，43                         5                40</a:t>
            </a:r>
          </a:p>
          <a:p>
            <a:pPr>
              <a:lnSpc>
                <a:spcPct val="75000"/>
              </a:lnSpc>
              <a:buFont typeface="Wingdings" pitchFamily="2" charset="2"/>
              <a:buNone/>
            </a:pP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6              32，35，37，38，39，42，43                  7                38</a:t>
            </a:r>
          </a:p>
          <a:p>
            <a:pPr>
              <a:lnSpc>
                <a:spcPct val="75000"/>
              </a:lnSpc>
              <a:buFont typeface="Wingdings" pitchFamily="2" charset="2"/>
              <a:buNone/>
            </a:pP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7                32，34，36，38，40                        5                36</a:t>
            </a:r>
          </a:p>
          <a:p>
            <a:pPr>
              <a:lnSpc>
                <a:spcPct val="75000"/>
              </a:lnSpc>
              <a:buFont typeface="Wingdings" pitchFamily="2" charset="2"/>
              <a:buNone/>
            </a:pP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8                31，32，33，34，35，36，37                7                34</a:t>
            </a:r>
          </a:p>
          <a:p>
            <a:pPr>
              <a:lnSpc>
                <a:spcPct val="75000"/>
              </a:lnSpc>
              <a:buFont typeface="Wingdings" pitchFamily="2" charset="2"/>
              <a:buNone/>
            </a:pP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9                 28，30，32，34，36                       5                32</a:t>
            </a:r>
          </a:p>
          <a:p>
            <a:pPr>
              <a:lnSpc>
                <a:spcPct val="75000"/>
              </a:lnSpc>
              <a:buFont typeface="Wingdings" pitchFamily="2" charset="2"/>
              <a:buNone/>
            </a:pP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 10               29，30，31                                3                30</a:t>
            </a:r>
          </a:p>
        </p:txBody>
      </p:sp>
      <p:sp>
        <p:nvSpPr>
          <p:cNvPr id="118859" name="Rectangle 75">
            <a:extLst>
              <a:ext uri="{FF2B5EF4-FFF2-40B4-BE49-F238E27FC236}">
                <a16:creationId xmlns:a16="http://schemas.microsoft.com/office/drawing/2014/main" id="{B9BFEF73-403D-6948-A0FD-53D5BF8A65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3568" y="7959"/>
            <a:ext cx="5486400" cy="838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zh-CN" altLang="en-US" sz="3200" b="1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（</a:t>
            </a:r>
            <a:r>
              <a:rPr lang="en-US" altLang="zh-CN" sz="3200" b="1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sz="3200" b="1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）</a:t>
            </a:r>
            <a:r>
              <a:rPr lang="zh-CN" altLang="en-US" sz="3200" b="1" dirty="0">
                <a:latin typeface="KaiTi" panose="02010609060101010101" pitchFamily="49" charset="-122"/>
                <a:ea typeface="KaiTi" panose="02010609060101010101" pitchFamily="49" charset="-122"/>
              </a:rPr>
              <a:t>回归实例一</a:t>
            </a:r>
            <a:endParaRPr lang="zh-CN" altLang="en-US" sz="3200" b="1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00E6E281-DEB4-BF45-B49E-B99161ABFEF2}"/>
              </a:ext>
            </a:extLst>
          </p:cNvPr>
          <p:cNvSpPr txBox="1"/>
          <p:nvPr/>
        </p:nvSpPr>
        <p:spPr>
          <a:xfrm>
            <a:off x="611560" y="980728"/>
            <a:ext cx="691276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一个小镇，共55人，考察他们对鸡蛋的需求量与价格关系如下</a:t>
            </a: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8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1188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187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87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 nodeType="clickPar">
                      <p:stCondLst>
                        <p:cond delay="indefinite"/>
                      </p:stCondLst>
                      <p:childTnLst>
                        <p:par>
                          <p:cTn id="2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8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87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18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87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8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87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18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187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 nodeType="clickPar">
                      <p:stCondLst>
                        <p:cond delay="indefinite"/>
                      </p:stCondLst>
                      <p:childTnLst>
                        <p:par>
                          <p:cTn id="4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8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187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 nodeType="clickPar">
                      <p:stCondLst>
                        <p:cond delay="indefinite"/>
                      </p:stCondLst>
                      <p:childTnLst>
                        <p:par>
                          <p:cTn id="5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2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18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187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 nodeType="clickPar">
                      <p:stCondLst>
                        <p:cond delay="indefinite"/>
                      </p:stCondLst>
                      <p:childTnLst>
                        <p:par>
                          <p:cTn id="5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187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1878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 nodeType="clickPar">
                      <p:stCondLst>
                        <p:cond delay="indefinite"/>
                      </p:stCondLst>
                      <p:childTnLst>
                        <p:par>
                          <p:cTn id="6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4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87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1878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 nodeType="clickPar">
                      <p:stCondLst>
                        <p:cond delay="indefinite"/>
                      </p:stCondLst>
                      <p:childTnLst>
                        <p:par>
                          <p:cTn id="6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0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187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1878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 nodeType="clickPar">
                      <p:stCondLst>
                        <p:cond delay="indefinite"/>
                      </p:stCondLst>
                      <p:childTnLst>
                        <p:par>
                          <p:cTn id="7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6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7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187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1878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8787" grpId="0" build="p" autoUpdateAnimBg="0"/>
      <p:bldP spid="118859" grpId="0" animBg="1" autoUpdateAnimBg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54627" name="Rectangle 3">
                <a:extLst>
                  <a:ext uri="{FF2B5EF4-FFF2-40B4-BE49-F238E27FC236}">
                    <a16:creationId xmlns:a16="http://schemas.microsoft.com/office/drawing/2014/main" id="{2CC4166B-584A-CE43-BD19-9074E2EF0ED5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331640" y="1988840"/>
                <a:ext cx="7431360" cy="4107159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80000"/>
                  </a:lnSpc>
                  <a:spcBef>
                    <a:spcPct val="0"/>
                  </a:spcBef>
                  <a:buFont typeface="Wingdings" pitchFamily="2" charset="2"/>
                  <a:buNone/>
                </a:pPr>
                <a:r>
                  <a:rPr lang="zh-CN" altLang="en-US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构造预测区间的步骤：</a:t>
                </a:r>
              </a:p>
              <a:p>
                <a:pPr algn="just">
                  <a:buFont typeface="Wingdings" pitchFamily="2" charset="2"/>
                  <a:buNone/>
                </a:pP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1.给定置信度1-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α ；</a:t>
                </a:r>
              </a:p>
              <a:p>
                <a:pPr algn="just">
                  <a:buFont typeface="Wingdings" pitchFamily="2" charset="2"/>
                  <a:buNone/>
                </a:pP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2.查阅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t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分布表，</a:t>
                </a:r>
                <a:r>
                  <a:rPr lang="en-US" altLang="zh-CN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𝑛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−2)</m:t>
                    </m:r>
                  </m:oMath>
                </a14:m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，使得：</a:t>
                </a:r>
              </a:p>
              <a:p>
                <a:pPr marL="812800" indent="-81280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𝑡</m:t>
                              </m:r>
                            </m:e>
                            <m:sub>
                              <m:f>
                                <m:fPr>
                                  <m:type m:val="skw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−2</m:t>
                              </m:r>
                            </m:e>
                          </m:d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</m:ctrlPr>
                            </m:fPr>
                            <m:num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𝑌</m:t>
                                          </m:r>
                                        </m:e>
                                        <m:sub>
                                          <m: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0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−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𝐸</m:t>
                              </m:r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𝑌</m:t>
                                      </m:r>
                                    </m:e>
                                    <m:sub>
                                      <m: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0</m:t>
                                      </m:r>
                                    </m:sub>
                                  </m:sSub>
                                </m:e>
                              </m:d>
                            </m:num>
                            <m:den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𝑠𝑒</m:t>
                              </m:r>
                              <m:d>
                                <m:d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d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𝐸</m:t>
                                  </m:r>
                                  <m:d>
                                    <m:dPr>
                                      <m:ctrlPr>
                                        <a:rPr lang="en-US" altLang="zh-CN" i="1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altLang="zh-CN" i="1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KaiTi" panose="02010609060101010101" pitchFamily="49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KaiTi" panose="02010609060101010101" pitchFamily="49" charset="-122"/>
                                                </a:rPr>
                                                <m:t>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altLang="zh-CN" i="1">
                                                  <a:latin typeface="Cambria Math" panose="02040503050406030204" pitchFamily="18" charset="0"/>
                                                  <a:ea typeface="KaiTi" panose="02010609060101010101" pitchFamily="49" charset="-122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</m:d>
                            </m:den>
                          </m:f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𝑡</m:t>
                              </m:r>
                            </m:e>
                            <m:sub>
                              <m:f>
                                <m:fPr>
                                  <m:type m:val="skw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−2</m:t>
                              </m:r>
                            </m:e>
                          </m:d>
                        </m:e>
                      </m:d>
                      <m:r>
                        <a:rPr lang="en-US" altLang="zh-CN" i="1"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1−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𝛼</m:t>
                      </m:r>
                    </m:oMath>
                  </m:oMathPara>
                </a14:m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812800" indent="-812800" algn="just">
                  <a:buNone/>
                </a:pP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3.对上式括号中的区间重新整理可以得到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altLang="zh-CN" dirty="0">
                        <a:latin typeface="KaiTi" panose="02010609060101010101" pitchFamily="49" charset="-122"/>
                        <a:ea typeface="KaiTi" panose="02010609060101010101" pitchFamily="49" charset="-122"/>
                      </a:rPr>
                      <m:t>E</m:t>
                    </m:r>
                    <m:r>
                      <m:rPr>
                        <m:nor/>
                      </m:rPr>
                      <a:rPr lang="en-US" altLang="zh-CN" dirty="0">
                        <a:latin typeface="KaiTi" panose="02010609060101010101" pitchFamily="49" charset="-122"/>
                        <a:ea typeface="KaiTi" panose="02010609060101010101" pitchFamily="49" charset="-122"/>
                      </a:rPr>
                      <m:t>(</m:t>
                    </m:r>
                    <m:r>
                      <m:rPr>
                        <m:nor/>
                      </m:rPr>
                      <a:rPr lang="en-US" altLang="zh-CN" dirty="0">
                        <a:latin typeface="KaiTi" panose="02010609060101010101" pitchFamily="49" charset="-122"/>
                        <a:ea typeface="KaiTi" panose="02010609060101010101" pitchFamily="49" charset="-122"/>
                      </a:rPr>
                      <m:t>Y</m:t>
                    </m:r>
                    <m:r>
                      <m:rPr>
                        <m:nor/>
                      </m:rPr>
                      <a:rPr lang="en-US" altLang="zh-CN" baseline="-30000" dirty="0">
                        <a:latin typeface="KaiTi" panose="02010609060101010101" pitchFamily="49" charset="-122"/>
                        <a:ea typeface="KaiTi" panose="02010609060101010101" pitchFamily="49" charset="-122"/>
                      </a:rPr>
                      <m:t>0</m:t>
                    </m:r>
                    <m:r>
                      <m:rPr>
                        <m:nor/>
                      </m:rPr>
                      <a:rPr lang="en-US" altLang="zh-CN" dirty="0">
                        <a:latin typeface="KaiTi" panose="02010609060101010101" pitchFamily="49" charset="-122"/>
                        <a:ea typeface="KaiTi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的预测区间为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i="1" dirty="0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b="0" i="1" dirty="0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𝑡</m:t>
                            </m:r>
                          </m:e>
                          <m:sub>
                            <m:f>
                              <m:fPr>
                                <m:type m:val="skw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−2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𝑠𝑒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</m:d>
                        <m:r>
                          <m:rPr>
                            <m:nor/>
                          </m:rPr>
                          <a:rPr lang="en-US" altLang="zh-CN" dirty="0">
                            <a:latin typeface="KaiTi" panose="02010609060101010101" pitchFamily="49" charset="-122"/>
                            <a:ea typeface="KaiTi" panose="02010609060101010101" pitchFamily="49" charset="-122"/>
                          </a:rPr>
                          <m:t>,</m:t>
                        </m:r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1</m:t>
                            </m:r>
                          </m:sub>
                        </m:s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+</m:t>
                        </m:r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0</m:t>
                            </m:r>
                          </m:sub>
                        </m:s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𝑡</m:t>
                            </m:r>
                          </m:e>
                          <m:sub>
                            <m:f>
                              <m:fPr>
                                <m:type m:val="skw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−2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𝑠𝑒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𝐸</m:t>
                            </m:r>
                            <m:d>
                              <m:d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d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sSub>
                                      <m:sSubPr>
                                        <m:ctrlP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0</m:t>
                                        </m:r>
                                      </m:sub>
                                    </m:sSub>
                                  </m:e>
                                </m:acc>
                              </m:e>
                            </m:d>
                          </m:e>
                        </m:d>
                      </m:e>
                    </m:d>
                  </m:oMath>
                </a14:m>
                <a:endParaRPr lang="zh-CN" altLang="en-US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algn="just">
                  <a:buFont typeface="Wingdings" pitchFamily="2" charset="2"/>
                  <a:buNone/>
                </a:pPr>
                <a:endParaRPr lang="zh-CN" altLang="en-US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54627" name="Rectangle 3">
                <a:extLst>
                  <a:ext uri="{FF2B5EF4-FFF2-40B4-BE49-F238E27FC236}">
                    <a16:creationId xmlns:a16="http://schemas.microsoft.com/office/drawing/2014/main" id="{2CC4166B-584A-CE43-BD19-9074E2EF0ED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331640" y="1988840"/>
                <a:ext cx="7431360" cy="4107159"/>
              </a:xfrm>
              <a:blipFill>
                <a:blip r:embed="rId2"/>
                <a:stretch>
                  <a:fillRect t="-2462" r="-852" b="-3107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4628" name="Rectangle 4">
            <a:extLst>
              <a:ext uri="{FF2B5EF4-FFF2-40B4-BE49-F238E27FC236}">
                <a16:creationId xmlns:a16="http://schemas.microsoft.com/office/drawing/2014/main" id="{529E002A-99E8-0746-9891-7766D211C4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2888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9" name="标题 1">
            <a:extLst>
              <a:ext uri="{FF2B5EF4-FFF2-40B4-BE49-F238E27FC236}">
                <a16:creationId xmlns:a16="http://schemas.microsoft.com/office/drawing/2014/main" id="{7211C42F-3E49-7249-8F16-268AB8CC38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91" y="804520"/>
            <a:ext cx="6571343" cy="1049235"/>
          </a:xfrm>
        </p:spPr>
        <p:txBody>
          <a:bodyPr>
            <a:normAutofit fontScale="90000"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一元线性回归模型的应用：经济预测</a:t>
            </a:r>
            <a:b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endParaRPr lang="zh-CN" altLang="en-US" dirty="0"/>
          </a:p>
        </p:txBody>
      </p:sp>
    </p:spTree>
  </p:cSld>
  <p:clrMapOvr>
    <a:masterClrMapping/>
  </p:clrMapOvr>
  <p:transition spd="med">
    <p:checker/>
  </p:transition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BE3E2-DA78-9F42-8984-4E1175502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案例： 美国商业部门工资和生产率的关系（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1959-2006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年）</a:t>
            </a:r>
            <a:b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D4466C2-2AC9-6A4F-9879-6115385D67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预测生产率为</a:t>
            </a:r>
            <a:r>
              <a:rPr kumimoji="1" lang="en-US" altLang="zh-CN" dirty="0"/>
              <a:t>70</a:t>
            </a:r>
            <a:r>
              <a:rPr kumimoji="1" lang="zh-CN" altLang="en-US" dirty="0"/>
              <a:t>的时候，工资为多少？</a:t>
            </a:r>
            <a:endParaRPr kumimoji="1" lang="en-US" altLang="zh-CN" dirty="0"/>
          </a:p>
          <a:p>
            <a:r>
              <a:rPr kumimoji="1" lang="en-US" altLang="zh-CN" dirty="0"/>
              <a:t>  adjust</a:t>
            </a:r>
            <a:r>
              <a:rPr kumimoji="1" lang="zh-CN" altLang="en-US" dirty="0"/>
              <a:t> </a:t>
            </a:r>
            <a:r>
              <a:rPr kumimoji="1" lang="en-US" altLang="zh-CN" dirty="0"/>
              <a:t>pro=70,ci</a:t>
            </a:r>
          </a:p>
          <a:p>
            <a:endParaRPr kumimoji="1"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9C53334-6F8E-2C48-BC72-0088C02940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9672" y="3187300"/>
            <a:ext cx="4680520" cy="3201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3094815"/>
      </p:ext>
    </p:extLst>
  </p:cSld>
  <p:clrMapOvr>
    <a:masterClrMapping/>
  </p:clrMapOvr>
  <p:transition spd="med">
    <p:checker/>
  </p:transition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0049412-CA07-DF44-82B1-F8FC0C6AD8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案例： 美国商业部门工资和生产率的关系（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1959-2006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年）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F7D5B39-AD80-764E-BF0E-1F5E138FD5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31640" y="1981207"/>
            <a:ext cx="6942740" cy="40373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51154"/>
      </p:ext>
    </p:extLst>
  </p:cSld>
  <p:clrMapOvr>
    <a:masterClrMapping/>
  </p:clrMapOvr>
  <p:transition spd="med">
    <p:checker/>
  </p:transition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DE560B-61B0-8941-950E-2B288972D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一元线性回归模型的应用：经济预测</a:t>
            </a:r>
            <a:b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endParaRPr lang="zh-CN" altLang="en-US" dirty="0"/>
          </a:p>
        </p:txBody>
      </p:sp>
      <p:sp>
        <p:nvSpPr>
          <p:cNvPr id="156675" name="Rectangle 1027">
            <a:extLst>
              <a:ext uri="{FF2B5EF4-FFF2-40B4-BE49-F238E27FC236}">
                <a16:creationId xmlns:a16="http://schemas.microsoft.com/office/drawing/2014/main" id="{46F11FAF-E7BD-5040-B2B1-FCD032EAF97B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marL="0" indent="576263">
              <a:buFont typeface="Wingdings" pitchFamily="2" charset="2"/>
              <a:buNone/>
            </a:pP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小结：</a:t>
            </a:r>
          </a:p>
          <a:p>
            <a:pPr marL="0" indent="576263" algn="just">
              <a:buFont typeface="Wingdings" pitchFamily="2" charset="2"/>
              <a:buNone/>
            </a:pP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(1）区间预测优于点预测，它同时提供了预测的信度和精度两方面的信息。</a:t>
            </a:r>
          </a:p>
          <a:p>
            <a:pPr marL="0" indent="576263" algn="just">
              <a:buFont typeface="Wingdings" pitchFamily="2" charset="2"/>
              <a:buNone/>
            </a:pP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(2）影响预测精度的因素有5个：</a:t>
            </a:r>
          </a:p>
          <a:p>
            <a:pPr marL="0" indent="576263" algn="just">
              <a:buFont typeface="Wingdings" pitchFamily="2" charset="2"/>
              <a:buNone/>
            </a:pP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一是预测的信度要求；二是总体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Y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分布的离散程度；三是样本观察点的多少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n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；四是样本观察点中，解释变量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X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分布的离散度；五是预测点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X</a:t>
            </a:r>
            <a:r>
              <a:rPr lang="en-US" altLang="zh-CN" b="1" baseline="-30000" dirty="0">
                <a:latin typeface="KaiTi" panose="02010609060101010101" pitchFamily="49" charset="-122"/>
                <a:ea typeface="KaiTi" panose="02010609060101010101" pitchFamily="49" charset="-122"/>
              </a:rPr>
              <a:t>F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远离样本分布中心的距离</a:t>
            </a:r>
          </a:p>
          <a:p>
            <a:pPr marL="0" indent="576263" algn="just">
              <a:buFont typeface="Wingdings" pitchFamily="2" charset="2"/>
              <a:buNone/>
            </a:pP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(3）正是由于预测精度直接与预测点离样本分布中心的距离有关，故预测期不能无限外推。</a:t>
            </a: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6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5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6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6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6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56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56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6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675" grpId="0" build="p" autoUpdateAnimBg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699" name="Rectangle 3">
            <a:extLst>
              <a:ext uri="{FF2B5EF4-FFF2-40B4-BE49-F238E27FC236}">
                <a16:creationId xmlns:a16="http://schemas.microsoft.com/office/drawing/2014/main" id="{210A6D88-9B98-3848-A008-591A2662114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03648" y="1977413"/>
            <a:ext cx="6840760" cy="4042387"/>
          </a:xfrm>
          <a:noFill/>
          <a:ln/>
        </p:spPr>
        <p:txBody>
          <a:bodyPr lIns="0" tIns="0" rIns="0" bIns="0">
            <a:normAutofit fontScale="92500" lnSpcReduction="20000"/>
          </a:bodyPr>
          <a:lstStyle/>
          <a:p>
            <a:pPr marL="0" indent="0">
              <a:spcBef>
                <a:spcPct val="100000"/>
              </a:spcBef>
              <a:buFont typeface="Wingdings" pitchFamily="2" charset="2"/>
              <a:buNone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例1：奥肯定律</a:t>
            </a:r>
          </a:p>
          <a:p>
            <a:pPr marL="0" indent="0">
              <a:buFont typeface="Wingdings" pitchFamily="2" charset="2"/>
              <a:buNone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    </a:t>
            </a:r>
            <a:r>
              <a:rPr lang="en-US" altLang="zh-CN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Y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为失业率的变动率(%)，</a:t>
            </a:r>
            <a:r>
              <a:rPr lang="en-US" altLang="zh-CN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X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为实际产出的增长率(</a:t>
            </a:r>
            <a:r>
              <a:rPr lang="en-US" altLang="zh-CN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GNP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，%)</a:t>
            </a:r>
            <a:r>
              <a:rPr lang="en-US" altLang="zh-CN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 2.5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是对美国历史数据观察得到的长期产出增长率。</a:t>
            </a:r>
          </a:p>
          <a:p>
            <a:pPr marL="0" indent="0">
              <a:spcBef>
                <a:spcPct val="50000"/>
              </a:spcBef>
              <a:buFont typeface="Wingdings" pitchFamily="2" charset="2"/>
              <a:buNone/>
            </a:pP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     奥肯定律说明：实际</a:t>
            </a:r>
            <a:r>
              <a:rPr lang="en-US" altLang="zh-CN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GNP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的增长每超过2.5%一个百分点，失业率将降低0.4个百分点。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据此可以模拟使失业率降低到一定的百分点而所需的实际</a:t>
            </a:r>
            <a:r>
              <a:rPr lang="en-US" altLang="zh-CN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GNP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的增长率。如：实际</a:t>
            </a:r>
            <a:r>
              <a:rPr lang="en-US" altLang="zh-CN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GNP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的增长率为5%时，将使失业率减小一个百分点；若要使失业率减少2个百分点，则</a:t>
            </a:r>
            <a:r>
              <a:rPr lang="en-US" altLang="zh-CN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GDP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增长率必须达到7.5%。</a:t>
            </a:r>
          </a:p>
        </p:txBody>
      </p:sp>
      <p:graphicFrame>
        <p:nvGraphicFramePr>
          <p:cNvPr id="157700" name="Object 4">
            <a:extLst>
              <a:ext uri="{FF2B5EF4-FFF2-40B4-BE49-F238E27FC236}">
                <a16:creationId xmlns:a16="http://schemas.microsoft.com/office/drawing/2014/main" id="{3C1E8CBD-8DC8-D34A-A072-8A92578A56D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85002218"/>
              </p:ext>
            </p:extLst>
          </p:nvPr>
        </p:nvGraphicFramePr>
        <p:xfrm>
          <a:off x="4499992" y="1970411"/>
          <a:ext cx="2448272" cy="472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23990300" imgH="4978400" progId="Equation.3">
                  <p:embed/>
                </p:oleObj>
              </mc:Choice>
              <mc:Fallback>
                <p:oleObj r:id="rId2" imgW="23990300" imgH="4978400" progId="Equation.3">
                  <p:embed/>
                  <p:pic>
                    <p:nvPicPr>
                      <p:cNvPr id="157700" name="Object 4">
                        <a:extLst>
                          <a:ext uri="{FF2B5EF4-FFF2-40B4-BE49-F238E27FC236}">
                            <a16:creationId xmlns:a16="http://schemas.microsoft.com/office/drawing/2014/main" id="{3C1E8CBD-8DC8-D34A-A072-8A92578A56D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9992" y="1970411"/>
                        <a:ext cx="2448272" cy="472099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7704" name="Rectangle 8">
            <a:extLst>
              <a:ext uri="{FF2B5EF4-FFF2-40B4-BE49-F238E27FC236}">
                <a16:creationId xmlns:a16="http://schemas.microsoft.com/office/drawing/2014/main" id="{A45BBBB0-DF8C-5645-8361-B347209A781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1640" y="745331"/>
            <a:ext cx="6552728" cy="1072356"/>
          </a:xfrm>
          <a:prstGeom prst="rect">
            <a:avLst/>
          </a:prstGeom>
          <a:solidFill>
            <a:srgbClr val="8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zh-CN" altLang="en-US" sz="24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一元线性回归模型的应用：政策评价</a:t>
            </a:r>
            <a:endParaRPr lang="en-US" altLang="zh-CN" sz="2400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77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7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76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76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76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7699" grpId="0" build="p" autoUpdateAnimBg="0"/>
      <p:bldP spid="157704" grpId="0" animBg="1" autoUpdateAnimBg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2089667" y="1055098"/>
            <a:ext cx="1343413" cy="38472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95"/>
              </a:lnSpc>
            </a:pPr>
            <a:endParaRPr sz="3051" spc="-44" dirty="0">
              <a:solidFill>
                <a:srgbClr val="FF0000"/>
              </a:solidFill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3411" y="2962801"/>
            <a:ext cx="7786185" cy="2949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1"/>
              </a:lnSpc>
            </a:pPr>
            <a:endParaRPr sz="2319" spc="24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30122" y="2536022"/>
            <a:ext cx="2487053" cy="2628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1"/>
              </a:lnSpc>
            </a:pPr>
            <a:r>
              <a:rPr sz="1464" spc="788" dirty="0">
                <a:solidFill>
                  <a:srgbClr val="3232CC"/>
                </a:solidFill>
                <a:latin typeface="Times New Roman"/>
                <a:cs typeface="Times New Roman"/>
              </a:rPr>
              <a:t> </a:t>
            </a:r>
            <a:endParaRPr sz="2319" spc="24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730121" y="2962801"/>
            <a:ext cx="4784139" cy="2628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1"/>
              </a:lnSpc>
            </a:pPr>
            <a:r>
              <a:rPr sz="1464" spc="788" dirty="0">
                <a:solidFill>
                  <a:srgbClr val="3232CC"/>
                </a:solidFill>
                <a:latin typeface="Times New Roman"/>
                <a:cs typeface="Times New Roman"/>
              </a:rPr>
              <a:t> </a:t>
            </a:r>
            <a:endParaRPr sz="2319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730121" y="4242500"/>
            <a:ext cx="2354146" cy="2628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1"/>
              </a:lnSpc>
            </a:pPr>
            <a:r>
              <a:rPr sz="1464" spc="788" dirty="0">
                <a:solidFill>
                  <a:srgbClr val="3232CC"/>
                </a:solidFill>
                <a:latin typeface="Times New Roman"/>
                <a:cs typeface="Times New Roman"/>
              </a:rPr>
              <a:t> </a:t>
            </a:r>
            <a:endParaRPr sz="2319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730121" y="4669278"/>
            <a:ext cx="6151309" cy="262892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331"/>
              </a:lnSpc>
            </a:pPr>
            <a:r>
              <a:rPr sz="1464" spc="788" dirty="0">
                <a:solidFill>
                  <a:srgbClr val="3232CC"/>
                </a:solidFill>
                <a:latin typeface="Times New Roman"/>
                <a:cs typeface="Times New Roman"/>
              </a:rPr>
              <a:t> </a:t>
            </a:r>
            <a:endParaRPr sz="2319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98704A8-B302-7849-BFD3-E7B2669249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7624" y="867036"/>
            <a:ext cx="6571343" cy="1049235"/>
          </a:xfrm>
        </p:spPr>
        <p:txBody>
          <a:bodyPr/>
          <a:lstStyle/>
          <a:p>
            <a:r>
              <a:rPr lang="zh-CN" altLang="en-US" spc="-44" dirty="0"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第二节 课后作业</a:t>
            </a:r>
            <a:br>
              <a:rPr lang="zh-CN" altLang="en-US" spc="-44" dirty="0">
                <a:latin typeface="SimSun"/>
                <a:cs typeface="SimSun"/>
              </a:rPr>
            </a:br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BBCA70C1-2109-9148-97C8-B83722B247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34404" y="1676899"/>
            <a:ext cx="7069561" cy="4193452"/>
          </a:xfrm>
        </p:spPr>
        <p:txBody>
          <a:bodyPr>
            <a:normAutofit lnSpcReduction="10000"/>
          </a:bodyPr>
          <a:lstStyle/>
          <a:p>
            <a:pPr>
              <a:lnSpc>
                <a:spcPct val="130000"/>
              </a:lnSpc>
            </a:pPr>
            <a:r>
              <a:rPr lang="zh-CN" altLang="en-US" sz="23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能够利用</a:t>
            </a:r>
            <a:r>
              <a:rPr lang="en-US" altLang="zh-CN" sz="23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STATA</a:t>
            </a:r>
            <a:r>
              <a:rPr lang="zh-CN" altLang="en-US" sz="23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完成回归模型的估</a:t>
            </a:r>
            <a:r>
              <a:rPr lang="zh-CN" altLang="en-US" sz="2300" spc="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计、预测，并能够理解和正确解释输出结果。</a:t>
            </a:r>
          </a:p>
          <a:p>
            <a:pPr>
              <a:lnSpc>
                <a:spcPct val="130000"/>
              </a:lnSpc>
            </a:pPr>
            <a:r>
              <a:rPr lang="zh-CN" altLang="en-US" sz="2300" spc="24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一、</a:t>
            </a:r>
            <a:r>
              <a:rPr lang="zh-CN" altLang="en-US" sz="2300" spc="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上机练习</a:t>
            </a:r>
          </a:p>
          <a:p>
            <a:pPr lvl="1">
              <a:lnSpc>
                <a:spcPct val="130000"/>
              </a:lnSpc>
            </a:pPr>
            <a:r>
              <a:rPr lang="en-US" altLang="zh-CN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1.</a:t>
            </a:r>
            <a:r>
              <a:rPr lang="zh-CN" altLang="en-US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Ｐ</a:t>
            </a:r>
            <a:r>
              <a:rPr lang="en-US" altLang="zh-CN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59--</a:t>
            </a:r>
            <a:r>
              <a:rPr lang="zh-CN" altLang="en-US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3.10</a:t>
            </a:r>
            <a:r>
              <a:rPr lang="zh-CN" altLang="en-US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实例</a:t>
            </a:r>
            <a:r>
              <a:rPr lang="en-US" altLang="zh-CN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-3.11</a:t>
            </a:r>
            <a:r>
              <a:rPr lang="zh-CN" altLang="en-US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预测</a:t>
            </a:r>
          </a:p>
          <a:p>
            <a:pPr lvl="1">
              <a:lnSpc>
                <a:spcPct val="130000"/>
              </a:lnSpc>
              <a:spcBef>
                <a:spcPts val="901"/>
              </a:spcBef>
            </a:pPr>
            <a:r>
              <a:rPr lang="en-US" altLang="zh-CN" sz="21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2.P67</a:t>
            </a:r>
            <a:r>
              <a:rPr lang="zh-CN" altLang="en-US" sz="21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作业</a:t>
            </a:r>
            <a:r>
              <a:rPr lang="en-US" altLang="zh-CN" sz="21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---</a:t>
            </a:r>
            <a:r>
              <a:rPr lang="zh-CN" altLang="en-US" sz="21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 </a:t>
            </a:r>
            <a:r>
              <a:rPr lang="en-US" altLang="zh-CN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3.12,3.23</a:t>
            </a:r>
          </a:p>
          <a:p>
            <a:pPr>
              <a:lnSpc>
                <a:spcPct val="130000"/>
              </a:lnSpc>
              <a:spcBef>
                <a:spcPts val="1028"/>
              </a:spcBef>
            </a:pPr>
            <a:r>
              <a:rPr lang="zh-CN" altLang="en-US" sz="23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二、课后练习</a:t>
            </a:r>
            <a:endParaRPr lang="en-US" altLang="zh-CN" sz="230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>
              <a:lnSpc>
                <a:spcPct val="130000"/>
              </a:lnSpc>
              <a:spcBef>
                <a:spcPts val="1028"/>
              </a:spcBef>
            </a:pPr>
            <a:r>
              <a:rPr lang="zh-CN" altLang="en-US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P67</a:t>
            </a:r>
            <a:r>
              <a:rPr lang="zh-CN" altLang="en-US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页：</a:t>
            </a:r>
            <a:r>
              <a:rPr lang="en-US" altLang="zh-CN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   3.2</a:t>
            </a:r>
            <a:r>
              <a:rPr lang="zh-CN" altLang="en-US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 </a:t>
            </a:r>
            <a:r>
              <a:rPr lang="en-US" altLang="zh-CN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3.3</a:t>
            </a:r>
            <a:r>
              <a:rPr lang="zh-CN" altLang="en-US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 </a:t>
            </a:r>
            <a:r>
              <a:rPr lang="en-US" altLang="zh-CN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3.5</a:t>
            </a:r>
            <a:r>
              <a:rPr lang="zh-CN" altLang="en-US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 </a:t>
            </a:r>
            <a:r>
              <a:rPr lang="en-US" altLang="zh-CN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3.9</a:t>
            </a:r>
            <a:r>
              <a:rPr lang="zh-CN" altLang="en-US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 </a:t>
            </a:r>
            <a:endParaRPr lang="en-US" altLang="zh-CN" sz="210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 lvl="1">
              <a:lnSpc>
                <a:spcPct val="130000"/>
              </a:lnSpc>
              <a:spcBef>
                <a:spcPts val="1028"/>
              </a:spcBef>
            </a:pPr>
            <a:r>
              <a:rPr lang="en-US" altLang="zh-CN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3.10</a:t>
            </a:r>
            <a:r>
              <a:rPr lang="zh-CN" altLang="en-US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3.24</a:t>
            </a:r>
            <a:r>
              <a:rPr lang="zh-CN" altLang="en-US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  </a:t>
            </a:r>
            <a:r>
              <a:rPr lang="en-US" altLang="zh-CN" sz="21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3.35</a:t>
            </a:r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9811" name="Object 3">
            <a:extLst>
              <a:ext uri="{FF2B5EF4-FFF2-40B4-BE49-F238E27FC236}">
                <a16:creationId xmlns:a16="http://schemas.microsoft.com/office/drawing/2014/main" id="{6BF32BD5-15B2-C44A-8C07-5B7DBFF5B6BF}"/>
              </a:ext>
            </a:extLst>
          </p:cNvPr>
          <p:cNvGraphicFramePr>
            <a:graphicFrameLocks noGrp="1" noChangeAspect="1"/>
          </p:cNvGraphicFramePr>
          <p:nvPr>
            <p:ph idx="1"/>
          </p:nvPr>
        </p:nvGraphicFramePr>
        <p:xfrm>
          <a:off x="4763" y="0"/>
          <a:ext cx="9132887" cy="70183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6362700" imgH="4889500" progId="Excel.Chart.8">
                  <p:embed/>
                </p:oleObj>
              </mc:Choice>
              <mc:Fallback>
                <p:oleObj name="Chart" r:id="rId2" imgW="6362700" imgH="4889500" progId="Excel.Chart.8">
                  <p:embed/>
                  <p:pic>
                    <p:nvPicPr>
                      <p:cNvPr id="0" name="Object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3" y="0"/>
                        <a:ext cx="9132887" cy="701833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checker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0836" name="Object 4">
            <a:extLst>
              <a:ext uri="{FF2B5EF4-FFF2-40B4-BE49-F238E27FC236}">
                <a16:creationId xmlns:a16="http://schemas.microsoft.com/office/drawing/2014/main" id="{899F26EC-AC76-5A46-83E2-26834C59417A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0" y="566738"/>
          <a:ext cx="8991600" cy="57245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Chart" r:id="rId2" imgW="5346700" imgH="3403600" progId="Excel.Chart.8">
                  <p:embed/>
                </p:oleObj>
              </mc:Choice>
              <mc:Fallback>
                <p:oleObj name="Chart" r:id="rId2" imgW="5346700" imgH="3403600" progId="Excel.Chart.8">
                  <p:embed/>
                  <p:pic>
                    <p:nvPicPr>
                      <p:cNvPr id="0" name="Object 4"/>
                      <p:cNvPicPr preferRelativeResize="0">
                        <a:picLocks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0" y="566738"/>
                        <a:ext cx="8991600" cy="57245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checker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4D06A2-8F4D-BD45-A70D-080E79429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（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）回归实例二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2C613022-90F4-C74E-AA05-C4EED3175E0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9632" y="1484784"/>
            <a:ext cx="7278717" cy="4846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7872284"/>
      </p:ext>
    </p:extLst>
  </p:cSld>
  <p:clrMapOvr>
    <a:masterClrMapping/>
  </p:clrMapOvr>
  <p:transition spd="med">
    <p:checker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683568" y="502580"/>
            <a:ext cx="3503674" cy="4616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3615"/>
              </a:lnSpc>
            </a:pPr>
            <a:r>
              <a:rPr sz="3200" spc="-44" dirty="0" err="1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观察</a:t>
            </a:r>
            <a:r>
              <a:rPr sz="3200" spc="-39" dirty="0" err="1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表可见</a:t>
            </a:r>
            <a:endParaRPr sz="3200" spc="-39" dirty="0">
              <a:solidFill>
                <a:srgbClr val="0000CC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070616" y="1238061"/>
                <a:ext cx="7440553" cy="602729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2160"/>
                  </a:lnSpc>
                </a:pPr>
                <a:r>
                  <a:rPr sz="1342" dirty="0">
                    <a:solidFill>
                      <a:srgbClr val="3232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OQFVR+Wingdings-Regular"/>
                  </a:rPr>
                  <a:t></a:t>
                </a:r>
                <a:r>
                  <a:rPr sz="1342" spc="908" dirty="0">
                    <a:solidFill>
                      <a:srgbClr val="3232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imes New Roman"/>
                  </a:rPr>
                  <a:t> </a:t>
                </a:r>
                <a:r>
                  <a:rPr sz="2197" spc="-29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1)同一收入水平具有不同的消费支出,如收入水平为</a:t>
                </a:r>
              </a:p>
              <a:p>
                <a:pPr marL="285274">
                  <a:lnSpc>
                    <a:spcPts val="2160"/>
                  </a:lnSpc>
                  <a:spcBef>
                    <a:spcPts val="310"/>
                  </a:spcBef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197" i="1" dirty="0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2197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SimSun"/>
                          </a:rPr>
                          <m:t>𝑋</m:t>
                        </m:r>
                      </m:e>
                      <m:sub>
                        <m:r>
                          <a:rPr lang="en-US" altLang="zh-CN" sz="2197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SimSun"/>
                          </a:rPr>
                          <m:t>4</m:t>
                        </m:r>
                      </m:sub>
                    </m:sSub>
                    <m:r>
                      <a:rPr lang="en-US" altLang="zh-CN" sz="2197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SimSun"/>
                      </a:rPr>
                      <m:t>=1700</m:t>
                    </m:r>
                  </m:oMath>
                </a14:m>
                <a:r>
                  <a:rPr sz="2197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,消费支出</a:t>
                </a:r>
                <a14:m>
                  <m:oMath xmlns:m="http://schemas.openxmlformats.org/officeDocument/2006/math">
                    <m:r>
                      <a:rPr lang="zh-CN" altLang="en-US" sz="2197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SimSun"/>
                      </a:rPr>
                      <m:t>𝑌</m:t>
                    </m:r>
                    <m:r>
                      <a:rPr lang="zh-CN" altLang="en-US" sz="2197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SimSun"/>
                      </a:rPr>
                      <m:t>有</m:t>
                    </m:r>
                    <m:r>
                      <a:rPr lang="en-US" altLang="zh-CN" sz="2197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SimSun"/>
                      </a:rPr>
                      <m:t>13</m:t>
                    </m:r>
                  </m:oMath>
                </a14:m>
                <a:r>
                  <a:rPr sz="2197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种情况.</a:t>
                </a: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16" y="1238061"/>
                <a:ext cx="7440553" cy="602729"/>
              </a:xfrm>
              <a:prstGeom prst="rect">
                <a:avLst/>
              </a:prstGeom>
              <a:blipFill>
                <a:blip r:embed="rId2"/>
                <a:stretch>
                  <a:fillRect l="-1533" t="-25000" b="-25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object 5"/>
          <p:cNvSpPr txBox="1"/>
          <p:nvPr/>
        </p:nvSpPr>
        <p:spPr>
          <a:xfrm>
            <a:off x="1070616" y="1964153"/>
            <a:ext cx="7756167" cy="126957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sz="1342" dirty="0">
                <a:solidFill>
                  <a:srgbClr val="3232CC"/>
                </a:solidFill>
                <a:latin typeface="KaiTi" panose="02010609060101010101" pitchFamily="49" charset="-122"/>
                <a:ea typeface="KaiTi" panose="02010609060101010101" pitchFamily="49" charset="-122"/>
                <a:cs typeface="QOQFVR+Wingdings-Regular"/>
              </a:rPr>
              <a:t></a:t>
            </a:r>
            <a:r>
              <a:rPr sz="1342" spc="908" dirty="0">
                <a:solidFill>
                  <a:srgbClr val="3232CC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/>
              </a:rPr>
              <a:t> </a:t>
            </a:r>
            <a:r>
              <a:rPr sz="2197" spc="-27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分析:</a:t>
            </a:r>
            <a:r>
              <a:rPr sz="2197" spc="-32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消费支出不仅依赖于收入，还依赖于其他因素。</a:t>
            </a:r>
          </a:p>
          <a:p>
            <a:pPr marL="285330">
              <a:lnSpc>
                <a:spcPts val="2160"/>
              </a:lnSpc>
              <a:spcBef>
                <a:spcPts val="437"/>
              </a:spcBef>
            </a:pPr>
            <a:r>
              <a:rPr sz="2197" spc="-32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如：家庭人口数，年龄构成，消费习惯，地理位置，</a:t>
            </a:r>
          </a:p>
          <a:p>
            <a:pPr marL="285330">
              <a:lnSpc>
                <a:spcPts val="2160"/>
              </a:lnSpc>
              <a:spcBef>
                <a:spcPts val="317"/>
              </a:spcBef>
            </a:pPr>
            <a:r>
              <a:rPr sz="2197" spc="-32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商品供应情况等。因此对于同一收入水平，可能具有</a:t>
            </a:r>
          </a:p>
          <a:p>
            <a:pPr marL="285330">
              <a:lnSpc>
                <a:spcPts val="2160"/>
              </a:lnSpc>
              <a:spcBef>
                <a:spcPts val="439"/>
              </a:spcBef>
            </a:pPr>
            <a:r>
              <a:rPr sz="2197" spc="-32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不同的消费支出.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object 6"/>
              <p:cNvSpPr txBox="1"/>
              <p:nvPr/>
            </p:nvSpPr>
            <p:spPr>
              <a:xfrm>
                <a:off x="1070617" y="3351656"/>
                <a:ext cx="5859426" cy="69249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2160"/>
                  </a:lnSpc>
                </a:pPr>
                <a:r>
                  <a:rPr sz="1342" dirty="0">
                    <a:solidFill>
                      <a:srgbClr val="3232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OQFVR+Wingdings-Regular"/>
                  </a:rPr>
                  <a:t></a:t>
                </a:r>
                <a:r>
                  <a:rPr sz="1342" spc="908" dirty="0">
                    <a:solidFill>
                      <a:srgbClr val="3232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imes New Roman"/>
                  </a:rPr>
                  <a:t> </a:t>
                </a:r>
                <a:r>
                  <a:rPr sz="2197" spc="-29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2)消费支出水平在某一值附近波动。</a:t>
                </a:r>
              </a:p>
              <a:p>
                <a:pPr>
                  <a:lnSpc>
                    <a:spcPts val="2160"/>
                  </a:lnSpc>
                  <a:spcBef>
                    <a:spcPts val="957"/>
                  </a:spcBef>
                </a:pPr>
                <a:r>
                  <a:rPr sz="1342" dirty="0">
                    <a:solidFill>
                      <a:srgbClr val="3232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OQFVR+Wingdings-Regular"/>
                  </a:rPr>
                  <a:t></a:t>
                </a:r>
                <a:r>
                  <a:rPr sz="1342" spc="908" dirty="0">
                    <a:solidFill>
                      <a:srgbClr val="3232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imes New Roman"/>
                  </a:rPr>
                  <a:t> </a:t>
                </a:r>
                <a:r>
                  <a:rPr sz="2197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由于</a:t>
                </a:r>
                <a14:m>
                  <m:oMath xmlns:m="http://schemas.openxmlformats.org/officeDocument/2006/math">
                    <m:r>
                      <a:rPr lang="zh-CN" altLang="en-US" sz="2197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SimSun"/>
                      </a:rPr>
                      <m:t>𝐸</m:t>
                    </m:r>
                    <m:r>
                      <a:rPr lang="en-US" altLang="zh-CN" sz="2197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SimSun"/>
                      </a:rPr>
                      <m:t>(</m:t>
                    </m:r>
                    <m:r>
                      <a:rPr lang="en-US" altLang="zh-CN" sz="2197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SimSun"/>
                      </a:rPr>
                      <m:t>𝑌</m:t>
                    </m:r>
                    <m:r>
                      <a:rPr lang="en-US" altLang="zh-CN" sz="2197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SimSun"/>
                      </a:rPr>
                      <m:t>| </m:t>
                    </m:r>
                    <m:sSub>
                      <m:sSubPr>
                        <m:ctrlPr>
                          <a:rPr lang="en-US" altLang="zh-CN" sz="2197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2197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SimSun"/>
                          </a:rPr>
                          <m:t>𝑋</m:t>
                        </m:r>
                      </m:e>
                      <m:sub>
                        <m:r>
                          <a:rPr lang="en-US" altLang="zh-CN" sz="2197" i="1" dirty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SimSun"/>
                          </a:rPr>
                          <m:t>4</m:t>
                        </m:r>
                      </m:sub>
                    </m:sSub>
                    <m:r>
                      <a:rPr lang="en-US" altLang="zh-CN" sz="2197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SimSun"/>
                      </a:rPr>
                      <m:t>=1700 </m:t>
                    </m:r>
                    <m:r>
                      <a:rPr lang="en-US" altLang="zh-CN" sz="2197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SimSun"/>
                      </a:rPr>
                      <m:t>)=</m:t>
                    </m:r>
                    <m:r>
                      <a:rPr lang="en-US" altLang="zh-CN" sz="2197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SimSun"/>
                      </a:rPr>
                      <m:t>1265</m:t>
                    </m:r>
                  </m:oMath>
                </a14:m>
                <a:r>
                  <a:rPr sz="2197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,这一数值说明</a:t>
                </a:r>
              </a:p>
            </p:txBody>
          </p:sp>
        </mc:Choice>
        <mc:Fallback xmlns="">
          <p:sp>
            <p:nvSpPr>
              <p:cNvPr id="6" name="object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0617" y="3351656"/>
                <a:ext cx="5859426" cy="692497"/>
              </a:xfrm>
              <a:prstGeom prst="rect">
                <a:avLst/>
              </a:prstGeom>
              <a:blipFill>
                <a:blip r:embed="rId3"/>
                <a:stretch>
                  <a:fillRect l="-1948" t="-21818" r="-1948" b="-2181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object 7"/>
          <p:cNvSpPr txBox="1"/>
          <p:nvPr/>
        </p:nvSpPr>
        <p:spPr>
          <a:xfrm>
            <a:off x="1070616" y="4144334"/>
            <a:ext cx="7599036" cy="615553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sz="1342" dirty="0">
                <a:solidFill>
                  <a:srgbClr val="3232CC"/>
                </a:solidFill>
                <a:latin typeface="KaiTi" panose="02010609060101010101" pitchFamily="49" charset="-122"/>
                <a:ea typeface="KaiTi" panose="02010609060101010101" pitchFamily="49" charset="-122"/>
                <a:cs typeface="QOQFVR+Wingdings-Regular"/>
              </a:rPr>
              <a:t></a:t>
            </a:r>
            <a:r>
              <a:rPr sz="1342" spc="908" dirty="0">
                <a:solidFill>
                  <a:srgbClr val="3232CC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/>
              </a:rPr>
              <a:t> </a:t>
            </a:r>
            <a:r>
              <a:rPr sz="2197" spc="-29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在可支配收入为1700元的情况下，消费支出的一般水</a:t>
            </a:r>
          </a:p>
          <a:p>
            <a:pPr marL="285330">
              <a:lnSpc>
                <a:spcPts val="2160"/>
              </a:lnSpc>
              <a:spcBef>
                <a:spcPts val="437"/>
              </a:spcBef>
            </a:pPr>
            <a:r>
              <a:rPr sz="2197" spc="-27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平1265，并在此波动。</a:t>
            </a:r>
          </a:p>
        </p:txBody>
      </p:sp>
      <p:sp>
        <p:nvSpPr>
          <p:cNvPr id="8" name="object 8"/>
          <p:cNvSpPr txBox="1"/>
          <p:nvPr/>
        </p:nvSpPr>
        <p:spPr>
          <a:xfrm>
            <a:off x="1070617" y="4871058"/>
            <a:ext cx="7702450" cy="71814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160"/>
              </a:lnSpc>
            </a:pPr>
            <a:r>
              <a:rPr sz="1342" dirty="0">
                <a:solidFill>
                  <a:srgbClr val="3232CC"/>
                </a:solidFill>
                <a:latin typeface="KaiTi" panose="02010609060101010101" pitchFamily="49" charset="-122"/>
                <a:ea typeface="KaiTi" panose="02010609060101010101" pitchFamily="49" charset="-122"/>
                <a:cs typeface="QOQFVR+Wingdings-Regular"/>
              </a:rPr>
              <a:t></a:t>
            </a:r>
            <a:r>
              <a:rPr sz="1342" spc="908" dirty="0">
                <a:solidFill>
                  <a:srgbClr val="3232CC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/>
              </a:rPr>
              <a:t> </a:t>
            </a:r>
            <a:r>
              <a:rPr sz="2197" spc="-27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3)当收入水平</a:t>
            </a:r>
            <a:r>
              <a:rPr sz="2197" dirty="0">
                <a:solidFill>
                  <a:srgbClr val="006565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X</a:t>
            </a:r>
            <a:r>
              <a:rPr sz="2197" spc="-34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增加</a:t>
            </a:r>
            <a:r>
              <a:rPr sz="2197" spc="-29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的时候,平均的消费支出</a:t>
            </a:r>
            <a:r>
              <a:rPr sz="2197" dirty="0">
                <a:solidFill>
                  <a:srgbClr val="006565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E(Y|X</a:t>
            </a:r>
            <a:r>
              <a:rPr sz="2197" spc="-388" dirty="0">
                <a:solidFill>
                  <a:srgbClr val="006565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 </a:t>
            </a:r>
            <a:r>
              <a:rPr sz="2197" dirty="0">
                <a:solidFill>
                  <a:srgbClr val="006565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)</a:t>
            </a:r>
            <a:r>
              <a:rPr sz="2197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增</a:t>
            </a:r>
          </a:p>
          <a:p>
            <a:pPr marL="6195622">
              <a:lnSpc>
                <a:spcPts val="1411"/>
              </a:lnSpc>
            </a:pPr>
            <a:r>
              <a:rPr sz="1464" dirty="0">
                <a:solidFill>
                  <a:srgbClr val="006565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i</a:t>
            </a:r>
          </a:p>
          <a:p>
            <a:pPr marL="285328">
              <a:lnSpc>
                <a:spcPts val="2016"/>
              </a:lnSpc>
            </a:pPr>
            <a:r>
              <a:rPr sz="2197" spc="-34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加.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962829" y="1700808"/>
            <a:ext cx="6345476" cy="4674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sz="2400" spc="788" dirty="0">
                <a:solidFill>
                  <a:srgbClr val="3232CC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/>
              </a:rPr>
              <a:t> </a:t>
            </a:r>
            <a:endParaRPr sz="2319" dirty="0">
              <a:solidFill>
                <a:srgbClr val="000000"/>
              </a:solidFill>
              <a:latin typeface="SimSun"/>
              <a:cs typeface="SimSu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28019" y="2785923"/>
            <a:ext cx="6650171" cy="3122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14"/>
              </a:lnSpc>
            </a:pPr>
            <a:r>
              <a:rPr sz="1464" spc="788" dirty="0">
                <a:solidFill>
                  <a:srgbClr val="3232CC"/>
                </a:solidFill>
                <a:latin typeface="Times New Roman"/>
                <a:cs typeface="Times New Roman"/>
              </a:rPr>
              <a:t> </a:t>
            </a:r>
            <a:endParaRPr sz="2319" dirty="0">
              <a:solidFill>
                <a:srgbClr val="000000"/>
              </a:solidFill>
              <a:latin typeface="Tahoma"/>
              <a:cs typeface="Tahoma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99ACE715-F6B9-8E45-B12E-426639ADBB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回归实例二</a:t>
            </a:r>
            <a:endParaRPr lang="zh-CN" altLang="en-US" dirty="0"/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3DACA8F4-C824-8942-B44A-68F21E2917D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3568" y="2013936"/>
            <a:ext cx="3885793" cy="37913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由于不确定因素的影响，对同一收入水平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X</a:t>
            </a: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，不同家庭的消费支出不完全相同；但由于调查的完备性，给定收入水平</a:t>
            </a:r>
            <a:r>
              <a:rPr lang="en-US" altLang="zh-CN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X</a:t>
            </a: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的消费支出</a:t>
            </a:r>
            <a:r>
              <a:rPr lang="en-US" altLang="zh-CN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Y</a:t>
            </a: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的分布是确定的，即以</a:t>
            </a:r>
            <a:r>
              <a:rPr lang="en-US" altLang="zh-CN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X</a:t>
            </a: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的给定值为条件的</a:t>
            </a:r>
            <a:r>
              <a:rPr lang="en-US" altLang="zh-CN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Y</a:t>
            </a: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的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条件分布</a:t>
            </a: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是已知的</a:t>
            </a:r>
            <a:r>
              <a:rPr lang="en-US" altLang="zh-CN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.</a:t>
            </a:r>
          </a:p>
          <a:p>
            <a:endParaRPr lang="zh-CN" altLang="en-US" dirty="0"/>
          </a:p>
        </p:txBody>
      </p:sp>
      <p:pic>
        <p:nvPicPr>
          <p:cNvPr id="8" name="内容占位符 3">
            <a:extLst>
              <a:ext uri="{FF2B5EF4-FFF2-40B4-BE49-F238E27FC236}">
                <a16:creationId xmlns:a16="http://schemas.microsoft.com/office/drawing/2014/main" id="{ACB2A2F6-5672-C742-AD52-5CF0598BA47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77898" y="2311230"/>
            <a:ext cx="4186956" cy="2742950"/>
          </a:xfrm>
          <a:prstGeom prst="rect">
            <a:avLst/>
          </a:prstGeom>
        </p:spPr>
      </p:pic>
    </p:spTree>
  </p:cSld>
  <p:clrMapOvr>
    <a:masterClrMapping/>
  </p:clrMapOvr>
  <p:transition spd="med">
    <p:checker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609637" y="1574712"/>
            <a:ext cx="6756631" cy="73892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14"/>
              </a:lnSpc>
            </a:pPr>
            <a:r>
              <a:rPr sz="1464" spc="788" dirty="0">
                <a:solidFill>
                  <a:srgbClr val="3232CC"/>
                </a:solidFill>
                <a:latin typeface="Times New Roman"/>
                <a:cs typeface="Times New Roman"/>
              </a:rPr>
              <a:t> </a:t>
            </a:r>
            <a:r>
              <a:rPr sz="2319" dirty="0">
                <a:solidFill>
                  <a:srgbClr val="000000"/>
                </a:solidFill>
                <a:latin typeface="SimSun"/>
                <a:cs typeface="SimSun"/>
              </a:rPr>
              <a:t>因此，给定收入</a:t>
            </a:r>
            <a:r>
              <a:rPr sz="2319" dirty="0">
                <a:solidFill>
                  <a:srgbClr val="000000"/>
                </a:solidFill>
                <a:latin typeface="Tahoma"/>
                <a:cs typeface="Tahoma"/>
              </a:rPr>
              <a:t>X</a:t>
            </a:r>
            <a:r>
              <a:rPr sz="2319" dirty="0">
                <a:solidFill>
                  <a:srgbClr val="000000"/>
                </a:solidFill>
                <a:latin typeface="SimSun"/>
                <a:cs typeface="SimSun"/>
              </a:rPr>
              <a:t>的值</a:t>
            </a:r>
            <a:r>
              <a:rPr sz="2319" dirty="0">
                <a:solidFill>
                  <a:srgbClr val="000000"/>
                </a:solidFill>
                <a:latin typeface="Tahoma"/>
                <a:cs typeface="Tahoma"/>
              </a:rPr>
              <a:t>X</a:t>
            </a:r>
            <a:r>
              <a:rPr sz="2441" baseline="-25196" dirty="0">
                <a:solidFill>
                  <a:srgbClr val="000000"/>
                </a:solidFill>
                <a:latin typeface="Tahoma"/>
                <a:cs typeface="Tahoma"/>
              </a:rPr>
              <a:t>i</a:t>
            </a:r>
            <a:r>
              <a:rPr sz="2319" dirty="0">
                <a:solidFill>
                  <a:srgbClr val="000000"/>
                </a:solidFill>
                <a:latin typeface="SimSun"/>
                <a:cs typeface="SimSun"/>
              </a:rPr>
              <a:t>，可得消费支出</a:t>
            </a:r>
            <a:r>
              <a:rPr sz="2319" dirty="0">
                <a:solidFill>
                  <a:srgbClr val="000000"/>
                </a:solidFill>
                <a:latin typeface="Tahoma"/>
                <a:cs typeface="Tahoma"/>
              </a:rPr>
              <a:t>Y</a:t>
            </a:r>
            <a:r>
              <a:rPr sz="2319" dirty="0">
                <a:solidFill>
                  <a:srgbClr val="000000"/>
                </a:solidFill>
                <a:latin typeface="SimSun"/>
                <a:cs typeface="SimSun"/>
              </a:rPr>
              <a:t>的</a:t>
            </a:r>
          </a:p>
          <a:p>
            <a:pPr marL="285364">
              <a:lnSpc>
                <a:spcPts val="2814"/>
              </a:lnSpc>
              <a:spcBef>
                <a:spcPts val="422"/>
              </a:spcBef>
            </a:pPr>
            <a:r>
              <a:rPr sz="2319" dirty="0">
                <a:solidFill>
                  <a:srgbClr val="FF0000"/>
                </a:solidFill>
                <a:latin typeface="SimSun"/>
                <a:cs typeface="SimSun"/>
              </a:rPr>
              <a:t>条件均值</a:t>
            </a:r>
            <a:r>
              <a:rPr sz="2319" dirty="0">
                <a:solidFill>
                  <a:srgbClr val="000000"/>
                </a:solidFill>
                <a:latin typeface="SimSun"/>
                <a:cs typeface="SimSun"/>
              </a:rPr>
              <a:t>（</a:t>
            </a:r>
            <a:r>
              <a:rPr sz="2319" dirty="0">
                <a:solidFill>
                  <a:srgbClr val="000000"/>
                </a:solidFill>
                <a:latin typeface="Tahoma"/>
                <a:cs typeface="Tahoma"/>
              </a:rPr>
              <a:t>conditional mean</a:t>
            </a:r>
            <a:r>
              <a:rPr sz="2319" dirty="0">
                <a:solidFill>
                  <a:srgbClr val="000000"/>
                </a:solidFill>
                <a:latin typeface="SimSun"/>
                <a:cs typeface="SimSun"/>
              </a:rPr>
              <a:t>）或</a:t>
            </a:r>
            <a:r>
              <a:rPr sz="2319" dirty="0">
                <a:solidFill>
                  <a:srgbClr val="FF0000"/>
                </a:solidFill>
                <a:latin typeface="SimSun"/>
                <a:cs typeface="SimSun"/>
              </a:rPr>
              <a:t>条件期望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object 4"/>
              <p:cNvSpPr txBox="1"/>
              <p:nvPr/>
            </p:nvSpPr>
            <p:spPr>
              <a:xfrm>
                <a:off x="1747714" y="2503472"/>
                <a:ext cx="6296478" cy="332592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2814"/>
                  </a:lnSpc>
                </a:pPr>
                <a:r>
                  <a:rPr lang="en-US" sz="2319" dirty="0">
                    <a:solidFill>
                      <a:srgbClr val="000000"/>
                    </a:solidFill>
                    <a:latin typeface="SimSun"/>
                    <a:cs typeface="SimSun"/>
                  </a:rPr>
                  <a:t>（</a:t>
                </a:r>
                <a:r>
                  <a:rPr lang="en-US" sz="2319" dirty="0">
                    <a:solidFill>
                      <a:srgbClr val="000000"/>
                    </a:solidFill>
                    <a:latin typeface="Tahoma"/>
                    <a:cs typeface="Tahoma"/>
                  </a:rPr>
                  <a:t>conditional expectation</a:t>
                </a:r>
                <a:r>
                  <a:rPr lang="en-US" sz="2319" dirty="0">
                    <a:solidFill>
                      <a:srgbClr val="000000"/>
                    </a:solidFill>
                    <a:latin typeface="SimSun"/>
                    <a:cs typeface="SimSun"/>
                  </a:rPr>
                  <a:t>）：</a:t>
                </a:r>
                <a:r>
                  <a:rPr lang="en-US" sz="2319" spc="54" dirty="0">
                    <a:solidFill>
                      <a:srgbClr val="000000"/>
                    </a:solidFill>
                    <a:latin typeface="Tahoma"/>
                    <a:cs typeface="Tahoma"/>
                  </a:rPr>
                  <a:t>E(Y|X=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2319" i="1" spc="54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ahoma"/>
                          </a:rPr>
                        </m:ctrlPr>
                      </m:sSubPr>
                      <m:e>
                        <m:r>
                          <a:rPr lang="ar-AE" altLang="zh-CN" sz="2319" i="1" spc="54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ahoma"/>
                          </a:rPr>
                          <m:t>𝑋</m:t>
                        </m:r>
                      </m:e>
                      <m:sub>
                        <m:r>
                          <a:rPr lang="ar-AE" altLang="zh-CN" sz="2319" b="0" i="1" spc="54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ahoma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319" dirty="0">
                    <a:solidFill>
                      <a:srgbClr val="000000"/>
                    </a:solidFill>
                    <a:latin typeface="SimSun"/>
                    <a:cs typeface="SimSun"/>
                  </a:rPr>
                  <a:t>)</a:t>
                </a:r>
                <a:endParaRPr sz="2319" dirty="0">
                  <a:solidFill>
                    <a:srgbClr val="000000"/>
                  </a:solidFill>
                  <a:latin typeface="SimSun"/>
                  <a:cs typeface="SimSun"/>
                </a:endParaRPr>
              </a:p>
            </p:txBody>
          </p:sp>
        </mc:Choice>
        <mc:Fallback xmlns="">
          <p:sp>
            <p:nvSpPr>
              <p:cNvPr id="4" name="object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47714" y="2503472"/>
                <a:ext cx="6296478" cy="332592"/>
              </a:xfrm>
              <a:prstGeom prst="rect">
                <a:avLst/>
              </a:prstGeom>
              <a:blipFill>
                <a:blip r:embed="rId2"/>
                <a:stretch>
                  <a:fillRect l="-2817" t="-40741" b="-5185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/>
          <p:nvPr/>
        </p:nvSpPr>
        <p:spPr>
          <a:xfrm>
            <a:off x="1609638" y="3033240"/>
            <a:ext cx="4859163" cy="32855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814"/>
              </a:lnSpc>
            </a:pPr>
            <a:r>
              <a:rPr sz="1464" spc="788" dirty="0">
                <a:solidFill>
                  <a:srgbClr val="3232CC"/>
                </a:solidFill>
                <a:latin typeface="Times New Roman"/>
                <a:cs typeface="Times New Roman"/>
              </a:rPr>
              <a:t> </a:t>
            </a:r>
            <a:r>
              <a:rPr sz="2319" dirty="0">
                <a:solidFill>
                  <a:srgbClr val="000000"/>
                </a:solidFill>
                <a:latin typeface="SimSun"/>
                <a:cs typeface="SimSun"/>
              </a:rPr>
              <a:t>该例中：</a:t>
            </a:r>
            <a:r>
              <a:rPr sz="2319" dirty="0">
                <a:solidFill>
                  <a:srgbClr val="000000"/>
                </a:solidFill>
                <a:latin typeface="Tahoma"/>
                <a:cs typeface="Tahoma"/>
              </a:rPr>
              <a:t>E(Y | X=1700)=1265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609638" y="3551631"/>
            <a:ext cx="6906106" cy="161582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04"/>
              </a:lnSpc>
            </a:pPr>
            <a:r>
              <a:rPr sz="1464" spc="788" dirty="0">
                <a:solidFill>
                  <a:srgbClr val="3232CC"/>
                </a:solidFill>
                <a:latin typeface="Times New Roman"/>
                <a:cs typeface="Times New Roman"/>
              </a:rPr>
              <a:t> </a:t>
            </a:r>
            <a:r>
              <a:rPr sz="2319" dirty="0">
                <a:solidFill>
                  <a:srgbClr val="000000"/>
                </a:solidFill>
                <a:latin typeface="SimSun"/>
                <a:cs typeface="SimSun"/>
              </a:rPr>
              <a:t>描出散点图发现：随着收入的增加，消费</a:t>
            </a:r>
            <a:r>
              <a:rPr sz="2319" dirty="0">
                <a:solidFill>
                  <a:srgbClr val="000000"/>
                </a:solidFill>
                <a:latin typeface="VWNVLL+ArialMT"/>
                <a:cs typeface="VWNVLL+ArialMT"/>
              </a:rPr>
              <a:t>“</a:t>
            </a:r>
            <a:r>
              <a:rPr sz="2319" dirty="0">
                <a:solidFill>
                  <a:srgbClr val="000000"/>
                </a:solidFill>
                <a:latin typeface="SimHei"/>
                <a:cs typeface="SimHei"/>
              </a:rPr>
              <a:t>平</a:t>
            </a:r>
          </a:p>
          <a:p>
            <a:pPr marL="285335">
              <a:lnSpc>
                <a:spcPts val="2814"/>
              </a:lnSpc>
              <a:spcBef>
                <a:spcPts val="583"/>
              </a:spcBef>
            </a:pPr>
            <a:r>
              <a:rPr sz="2319" dirty="0">
                <a:solidFill>
                  <a:srgbClr val="000000"/>
                </a:solidFill>
                <a:latin typeface="SimHei"/>
                <a:cs typeface="SimHei"/>
              </a:rPr>
              <a:t>均地说</a:t>
            </a:r>
            <a:r>
              <a:rPr sz="2319" b="1" dirty="0">
                <a:solidFill>
                  <a:srgbClr val="000000"/>
                </a:solidFill>
                <a:latin typeface="CSNJCK+Arial-BoldMT"/>
                <a:cs typeface="CSNJCK+Arial-BoldMT"/>
              </a:rPr>
              <a:t>”</a:t>
            </a:r>
            <a:r>
              <a:rPr sz="2319" dirty="0">
                <a:solidFill>
                  <a:srgbClr val="000000"/>
                </a:solidFill>
                <a:latin typeface="SimSun"/>
                <a:cs typeface="SimSun"/>
              </a:rPr>
              <a:t>也在增加，且</a:t>
            </a:r>
            <a:r>
              <a:rPr sz="2319" dirty="0">
                <a:solidFill>
                  <a:srgbClr val="000000"/>
                </a:solidFill>
                <a:latin typeface="Tahoma"/>
                <a:cs typeface="Tahoma"/>
              </a:rPr>
              <a:t>Y</a:t>
            </a:r>
            <a:r>
              <a:rPr sz="2319" dirty="0">
                <a:solidFill>
                  <a:srgbClr val="000000"/>
                </a:solidFill>
                <a:latin typeface="SimSun"/>
                <a:cs typeface="SimSun"/>
              </a:rPr>
              <a:t>的条件均值均落在一</a:t>
            </a:r>
          </a:p>
          <a:p>
            <a:pPr marL="285335">
              <a:lnSpc>
                <a:spcPts val="2331"/>
              </a:lnSpc>
              <a:spcBef>
                <a:spcPts val="1020"/>
              </a:spcBef>
            </a:pPr>
            <a:r>
              <a:rPr sz="2319" dirty="0">
                <a:solidFill>
                  <a:srgbClr val="000000"/>
                </a:solidFill>
                <a:latin typeface="SimSun"/>
                <a:cs typeface="SimSun"/>
              </a:rPr>
              <a:t>根正斜率的直线上。这条直线称为</a:t>
            </a:r>
            <a:r>
              <a:rPr sz="2319" dirty="0">
                <a:solidFill>
                  <a:srgbClr val="FF0000"/>
                </a:solidFill>
                <a:latin typeface="SimHei"/>
                <a:cs typeface="SimHei"/>
              </a:rPr>
              <a:t>总体回归</a:t>
            </a:r>
          </a:p>
          <a:p>
            <a:pPr marL="285335">
              <a:lnSpc>
                <a:spcPts val="2331"/>
              </a:lnSpc>
              <a:spcBef>
                <a:spcPts val="1028"/>
              </a:spcBef>
            </a:pPr>
            <a:r>
              <a:rPr sz="2319" dirty="0">
                <a:solidFill>
                  <a:srgbClr val="FF0000"/>
                </a:solidFill>
                <a:latin typeface="SimHei"/>
                <a:cs typeface="SimHei"/>
              </a:rPr>
              <a:t>线</a:t>
            </a:r>
            <a:r>
              <a:rPr sz="2319" dirty="0">
                <a:solidFill>
                  <a:srgbClr val="000000"/>
                </a:solidFill>
                <a:latin typeface="SimSun"/>
                <a:cs typeface="SimSun"/>
              </a:rPr>
              <a:t>。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8053148" y="5962416"/>
            <a:ext cx="39379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3"/>
              </a:lnSpc>
            </a:pPr>
            <a:r>
              <a:rPr sz="1220" spc="-32" dirty="0">
                <a:solidFill>
                  <a:srgbClr val="000000"/>
                </a:solidFill>
                <a:latin typeface="Tahoma"/>
                <a:cs typeface="Tahoma"/>
              </a:rPr>
              <a:t>19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8053148" y="5935154"/>
            <a:ext cx="39379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3"/>
              </a:lnSpc>
            </a:pPr>
            <a:r>
              <a:rPr sz="1220" spc="-32" dirty="0">
                <a:solidFill>
                  <a:srgbClr val="000000"/>
                </a:solidFill>
                <a:latin typeface="Tahoma"/>
                <a:cs typeface="Tahoma"/>
              </a:rPr>
              <a:t>23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C7E33D5-4775-6C46-ABEB-A11DB0423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pc="24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(2)</a:t>
            </a:r>
            <a:r>
              <a:rPr lang="zh-CN" altLang="en-US" spc="24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总体回归函数</a:t>
            </a:r>
            <a:br>
              <a:rPr lang="en-US" altLang="zh-CN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占位符 15">
                <a:extLst>
                  <a:ext uri="{FF2B5EF4-FFF2-40B4-BE49-F238E27FC236}">
                    <a16:creationId xmlns:a16="http://schemas.microsoft.com/office/drawing/2014/main" id="{EF57DB3C-816C-1E4F-B365-6EBB3EA8DFF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86328" y="1838931"/>
                <a:ext cx="6571343" cy="345061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在给定解释变量</a:t>
                </a:r>
                <a:r>
                  <a:rPr lang="en-US" altLang="zh-CN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X</a:t>
                </a:r>
                <a:r>
                  <a:rPr lang="en-US" altLang="zh-CN" sz="2400" baseline="-25197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i</a:t>
                </a:r>
                <a:r>
                  <a:rPr lang="zh-CN" altLang="en-US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条件下被解释变量</a:t>
                </a:r>
                <a:r>
                  <a:rPr lang="en-US" altLang="zh-CN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Y</a:t>
                </a:r>
                <a:r>
                  <a:rPr lang="en-US" altLang="zh-CN" sz="2400" baseline="-25197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i</a:t>
                </a:r>
                <a:r>
                  <a:rPr lang="zh-CN" altLang="en-US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的期望轨迹称为</a:t>
                </a:r>
                <a:r>
                  <a:rPr lang="zh-CN" altLang="en-US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总体回归线</a:t>
                </a:r>
                <a:r>
                  <a:rPr lang="zh-CN" altLang="en-US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（</a:t>
                </a:r>
                <a:r>
                  <a:rPr lang="en-US" altLang="zh-CN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population </a:t>
                </a:r>
                <a:r>
                  <a:rPr lang="en-US" altLang="zh-CN" dirty="0" err="1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regressionline</a:t>
                </a:r>
                <a:r>
                  <a:rPr lang="zh-CN" altLang="en-US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），或更一般地称为</a:t>
                </a:r>
                <a:r>
                  <a:rPr lang="zh-CN" altLang="en-US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总体回归曲线</a:t>
                </a:r>
                <a:r>
                  <a:rPr lang="zh-CN" altLang="en-US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（</a:t>
                </a:r>
                <a:r>
                  <a:rPr lang="en-US" altLang="zh-CN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population regression curve</a:t>
                </a:r>
                <a:r>
                  <a:rPr lang="zh-CN" altLang="en-US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）。</a:t>
                </a:r>
                <a:endParaRPr lang="en-US" altLang="zh-CN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相应的函数：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𝑬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(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𝒀</m:t>
                    </m:r>
                    <m:r>
                      <a:rPr lang="en-US" altLang="zh-CN" b="1" i="1" dirty="0" err="1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|</m:t>
                    </m:r>
                    <m:sSub>
                      <m:sSubPr>
                        <m:ctrlPr>
                          <a:rPr lang="en-US" altLang="zh-CN" b="1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𝑿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𝒊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)</m:t>
                    </m:r>
                    <m:r>
                      <a:rPr lang="en-US" altLang="zh-CN" b="1" i="1" baseline="-300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𝑭</m:t>
                    </m:r>
                    <m:r>
                      <a:rPr lang="en-US" altLang="zh-CN" b="1" i="1" dirty="0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b="1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b="1" i="1" baseline="-30000" dirty="0">
                        <a:latin typeface="Cambria Math" panose="02040503050406030204" pitchFamily="18" charset="0"/>
                      </a:rPr>
                      <m:t>𝒊</m:t>
                    </m:r>
                    <m:r>
                      <m:rPr>
                        <m:nor/>
                      </m:rPr>
                      <a:rPr lang="en-US" altLang="zh-CN" b="1" i="0" dirty="0" smtClean="0">
                        <a:latin typeface="KaiTi" panose="02010609060101010101" pitchFamily="49" charset="-122"/>
                        <a:ea typeface="KaiTi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称为</a:t>
                </a:r>
                <a:r>
                  <a:rPr lang="zh-CN" altLang="en-US" spc="24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Hei"/>
                  </a:rPr>
                  <a:t>总体回归函数</a:t>
                </a:r>
                <a:r>
                  <a:rPr lang="zh-CN" altLang="en-US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（</a:t>
                </a:r>
                <a:r>
                  <a:rPr lang="en-US" altLang="zh-CN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EIUPPK+TimesNewRomanPSMT"/>
                  </a:rPr>
                  <a:t>population regression function</a:t>
                </a:r>
                <a:r>
                  <a:rPr lang="en-US" altLang="zh-CN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, </a:t>
                </a:r>
                <a:r>
                  <a:rPr lang="en-US" altLang="zh-CN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PRF</a:t>
                </a:r>
                <a:r>
                  <a:rPr lang="zh-CN" altLang="en-US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）。</a:t>
                </a:r>
              </a:p>
              <a:p>
                <a:endParaRPr kumimoji="1" lang="en-US" altLang="zh-CN" dirty="0"/>
              </a:p>
              <a:p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占位符 15">
                <a:extLst>
                  <a:ext uri="{FF2B5EF4-FFF2-40B4-BE49-F238E27FC236}">
                    <a16:creationId xmlns:a16="http://schemas.microsoft.com/office/drawing/2014/main" id="{EF57DB3C-816C-1E4F-B365-6EBB3EA8DF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86328" y="1838931"/>
                <a:ext cx="6571343" cy="3450613"/>
              </a:xfrm>
              <a:blipFill>
                <a:blip r:embed="rId2"/>
                <a:stretch>
                  <a:fillRect l="-77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576736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2B04563-D21C-3642-87B9-D8EA6685E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主要内容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9244B83-C012-3247-A2E4-39E0947EB4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91" y="1988841"/>
            <a:ext cx="6571343" cy="3477506"/>
          </a:xfrm>
        </p:spPr>
        <p:txBody>
          <a:bodyPr>
            <a:normAutofit/>
          </a:bodyPr>
          <a:lstStyle/>
          <a:p>
            <a:pPr marL="139010">
              <a:lnSpc>
                <a:spcPct val="150000"/>
              </a:lnSpc>
            </a:pPr>
            <a:r>
              <a:rPr lang="zh-CN" altLang="en-US" sz="3200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线性回归模型的基本思想</a:t>
            </a:r>
          </a:p>
          <a:p>
            <a:pPr marL="139010">
              <a:lnSpc>
                <a:spcPct val="150000"/>
              </a:lnSpc>
            </a:pPr>
            <a:r>
              <a:rPr lang="zh-CN" altLang="en-US" sz="32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最小二乘法原理</a:t>
            </a:r>
          </a:p>
          <a:p>
            <a:pPr marL="139010">
              <a:lnSpc>
                <a:spcPct val="150000"/>
              </a:lnSpc>
            </a:pPr>
            <a:r>
              <a:rPr lang="zh-CN" altLang="en-US" sz="3200" dirty="0">
                <a:solidFill>
                  <a:srgbClr val="006565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一元回归模型的检验</a:t>
            </a:r>
          </a:p>
          <a:p>
            <a:pPr marL="0" marR="0" inden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zh-CN" altLang="en-US" sz="320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</p:txBody>
      </p:sp>
    </p:spTree>
    <p:extLst>
      <p:ext uri="{BB962C8B-B14F-4D97-AF65-F5344CB8AC3E}">
        <p14:creationId xmlns:p14="http://schemas.microsoft.com/office/powerpoint/2010/main" val="3994047185"/>
      </p:ext>
    </p:extLst>
  </p:cSld>
  <p:clrMapOvr>
    <a:masterClrMapping/>
  </p:clrMapOvr>
  <p:transition spd="med">
    <p:checker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object 18"/>
          <p:cNvSpPr txBox="1"/>
          <p:nvPr/>
        </p:nvSpPr>
        <p:spPr>
          <a:xfrm>
            <a:off x="8053148" y="5935154"/>
            <a:ext cx="39379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3"/>
              </a:lnSpc>
            </a:pPr>
            <a:r>
              <a:rPr sz="1220" spc="-32" dirty="0">
                <a:solidFill>
                  <a:srgbClr val="000000"/>
                </a:solidFill>
                <a:latin typeface="Tahoma"/>
                <a:cs typeface="Tahoma"/>
              </a:rPr>
              <a:t>23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1C7E33D5-4775-6C46-ABEB-A11DB0423E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24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总体回归方程</a:t>
            </a:r>
            <a:r>
              <a:rPr lang="en-US" altLang="zh-CN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:</a:t>
            </a:r>
            <a:br>
              <a:rPr lang="en-US" altLang="zh-CN" b="1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占位符 15">
                <a:extLst>
                  <a:ext uri="{FF2B5EF4-FFF2-40B4-BE49-F238E27FC236}">
                    <a16:creationId xmlns:a16="http://schemas.microsoft.com/office/drawing/2014/main" id="{EF57DB3C-816C-1E4F-B365-6EBB3EA8DFFA}"/>
                  </a:ext>
                </a:extLst>
              </p:cNvPr>
              <p:cNvSpPr>
                <a:spLocks noGrp="1"/>
              </p:cNvSpPr>
              <p:nvPr>
                <p:ph type="body" idx="1"/>
              </p:nvPr>
            </p:nvSpPr>
            <p:spPr>
              <a:xfrm>
                <a:off x="1286328" y="1703693"/>
                <a:ext cx="6571343" cy="3741531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ct val="160000"/>
                  </a:lnSpc>
                </a:pPr>
                <a:r>
                  <a:rPr lang="zh-CN" altLang="en-US" sz="26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设解释变量</a:t>
                </a:r>
                <a:r>
                  <a:rPr lang="en-US" altLang="zh-CN" sz="2600" b="1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X</a:t>
                </a:r>
                <a:r>
                  <a:rPr lang="zh-CN" altLang="en-US" sz="26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的取值为</a:t>
                </a:r>
                <a:r>
                  <a:rPr lang="en-US" altLang="zh-CN" sz="2600" b="1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X</a:t>
                </a:r>
                <a:r>
                  <a:rPr lang="en-US" altLang="zh-CN" sz="3000" b="1" baseline="-25198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i</a:t>
                </a:r>
                <a:r>
                  <a:rPr lang="zh-CN" altLang="en-US" sz="26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，对每一个</a:t>
                </a:r>
                <a:r>
                  <a:rPr lang="en-US" altLang="zh-CN" sz="2600" b="1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X</a:t>
                </a:r>
                <a:r>
                  <a:rPr lang="en-US" altLang="zh-CN" sz="3000" b="1" baseline="-25198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i</a:t>
                </a:r>
                <a:r>
                  <a:rPr lang="zh-CN" altLang="en-US" sz="26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，被解</a:t>
                </a:r>
                <a:r>
                  <a:rPr lang="zh-CN" altLang="en-US" sz="2600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释变量Ｙ的值不确定，但其可能的取值范围已</a:t>
                </a:r>
                <a:r>
                  <a:rPr lang="zh-CN" altLang="en-US" sz="26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知，则条件期望</a:t>
                </a:r>
                <a:r>
                  <a:rPr lang="en-US" altLang="zh-CN" sz="2600" b="1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E(Y|X</a:t>
                </a:r>
                <a:r>
                  <a:rPr lang="en-US" altLang="zh-CN" sz="2600" b="1" spc="-203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 </a:t>
                </a:r>
                <a:r>
                  <a:rPr lang="en-US" altLang="zh-CN" sz="2600" b="1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)</a:t>
                </a:r>
                <a:r>
                  <a:rPr lang="zh-CN" altLang="en-US" sz="2600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是</a:t>
                </a:r>
                <a:r>
                  <a:rPr lang="en-US" altLang="zh-CN" sz="2600" b="1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X</a:t>
                </a:r>
                <a:r>
                  <a:rPr lang="en-US" altLang="zh-CN" sz="2600" b="1" spc="-19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 </a:t>
                </a:r>
                <a:r>
                  <a:rPr lang="zh-CN" altLang="en-US" sz="26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的函数。</a:t>
                </a:r>
                <a:r>
                  <a:rPr lang="zh-CN" altLang="en-US" sz="2600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于是</a:t>
                </a:r>
                <a14:m>
                  <m:oMath xmlns:m="http://schemas.openxmlformats.org/officeDocument/2006/math">
                    <m:r>
                      <a:rPr lang="en-US" altLang="zh-CN" sz="2600" b="1" i="1" dirty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𝑬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(</m:t>
                    </m:r>
                    <m:r>
                      <a:rPr lang="en-US" altLang="zh-CN" sz="2600" b="1" i="1" dirty="0" err="1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𝒀</m:t>
                    </m:r>
                    <m:r>
                      <a:rPr lang="en-US" altLang="zh-CN" sz="2600" b="1" i="1" dirty="0" err="1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|</m:t>
                    </m:r>
                    <m:sSub>
                      <m:sSubPr>
                        <m:ctrlPr>
                          <a:rPr lang="en-US" altLang="zh-CN" sz="2600" b="1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600" b="1" i="1" dirty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2600" b="1" i="1" dirty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𝒊</m:t>
                        </m:r>
                      </m:sub>
                    </m:sSub>
                    <m:r>
                      <a:rPr lang="en-US" altLang="zh-CN" sz="2600" b="1" i="1" dirty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)</m:t>
                    </m:r>
                    <m:r>
                      <a:rPr lang="en-US" altLang="zh-CN" sz="2600" b="1" i="1" baseline="-300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600" b="1" i="1" baseline="-30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600" b="1" i="1" baseline="-30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600" b="1" i="1" baseline="-30000" dirty="0">
                        <a:latin typeface="Cambria Math" panose="02040503050406030204" pitchFamily="18" charset="0"/>
                      </a:rPr>
                      <m:t>𝒊</m:t>
                    </m:r>
                    <m:r>
                      <m:rPr>
                        <m:nor/>
                      </m:rPr>
                      <a:rPr lang="zh-CN" altLang="en-US" sz="2600" b="1" dirty="0">
                        <a:latin typeface="KaiTi" panose="02010609060101010101" pitchFamily="49" charset="-122"/>
                        <a:ea typeface="KaiTi" panose="02010609060101010101" pitchFamily="49" charset="-122"/>
                      </a:rPr>
                      <m:t>（</m:t>
                    </m:r>
                  </m:oMath>
                </a14:m>
                <a:r>
                  <a:rPr lang="zh-CN" altLang="en-US" sz="2600" spc="24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则称为总体</a:t>
                </a:r>
                <a:r>
                  <a:rPr lang="zh-CN" altLang="en-US" sz="2600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回归方程。</a:t>
                </a:r>
                <a:r>
                  <a:rPr lang="en-US" altLang="zh-CN" sz="2600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)</a:t>
                </a:r>
                <a:endParaRPr lang="zh-CN" altLang="en-US" sz="2600" dirty="0">
                  <a:solidFill>
                    <a:srgbClr val="0000CC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>
                  <a:lnSpc>
                    <a:spcPct val="160000"/>
                  </a:lnSpc>
                </a:pPr>
                <a:r>
                  <a:rPr lang="zh-CN" altLang="en-US" sz="26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表示</a:t>
                </a:r>
                <a:r>
                  <a:rPr lang="en-US" altLang="zh-CN" sz="2600" b="1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Y</a:t>
                </a:r>
                <a:r>
                  <a:rPr lang="zh-CN" altLang="en-US" sz="26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的总体条件期望随</a:t>
                </a:r>
                <a:r>
                  <a:rPr lang="en-US" altLang="zh-CN" sz="2600" b="1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X</a:t>
                </a:r>
                <a:r>
                  <a:rPr lang="zh-CN" altLang="en-US" sz="26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变化的规律，</a:t>
                </a:r>
                <a:r>
                  <a:rPr lang="en-US" altLang="zh-CN" sz="2600" b="1" dirty="0"/>
                  <a:t> </a:t>
                </a:r>
                <a14:m>
                  <m:oMath xmlns:m="http://schemas.openxmlformats.org/officeDocument/2006/math"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600" b="1" i="1" baseline="-30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600" b="1" i="1" baseline="-30000" dirty="0" smtClean="0">
                        <a:latin typeface="Cambria Math" panose="02040503050406030204" pitchFamily="18" charset="0"/>
                      </a:rPr>
                      <m:t>      </m:t>
                    </m:r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600" b="1" i="1" baseline="-30000" dirty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2600" spc="24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称为</a:t>
                </a:r>
                <a:r>
                  <a:rPr lang="zh-CN" altLang="en-US" sz="2600" spc="24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总体回归参数</a:t>
                </a:r>
                <a:r>
                  <a:rPr lang="en-US" altLang="zh-CN" sz="2600" b="1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,</a:t>
                </a:r>
                <a:r>
                  <a:rPr lang="zh-CN" altLang="en-US" sz="2600" spc="24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或</a:t>
                </a:r>
                <a:r>
                  <a:rPr lang="zh-CN" altLang="en-US" sz="2600" dirty="0">
                    <a:solidFill>
                      <a:srgbClr val="006565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回归系数</a:t>
                </a:r>
                <a14:m>
                  <m:oMath xmlns:m="http://schemas.openxmlformats.org/officeDocument/2006/math">
                    <m:r>
                      <a:rPr lang="en-US" altLang="zh-CN" sz="2600" b="1" i="1" dirty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600" b="1" i="1" baseline="-30000" dirty="0">
                        <a:latin typeface="Cambria Math" panose="02040503050406030204" pitchFamily="18" charset="0"/>
                      </a:rPr>
                      <m:t>𝟏</m:t>
                    </m:r>
                  </m:oMath>
                </a14:m>
                <a:r>
                  <a:rPr lang="zh-CN" altLang="en-US" sz="2600" spc="24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称为截距，距离</a:t>
                </a:r>
                <a:r>
                  <a:rPr lang="en-US" altLang="zh-CN" sz="2600" b="1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,</a:t>
                </a:r>
                <a:r>
                  <a:rPr lang="zh-CN" altLang="en-US" sz="2600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600" b="1" i="1" spc="342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ahoma"/>
                          </a:rPr>
                        </m:ctrlPr>
                      </m:sSubPr>
                      <m:e>
                        <m:r>
                          <a:rPr lang="en-US" altLang="zh-CN" sz="2600" b="1" i="1" spc="342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ahoma"/>
                          </a:rPr>
                          <m:t>𝑩</m:t>
                        </m:r>
                      </m:e>
                      <m:sub>
                        <m:r>
                          <a:rPr lang="en-US" altLang="zh-CN" sz="2600" b="1" i="1" spc="342" dirty="0" smtClean="0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ahoma"/>
                          </a:rPr>
                          <m:t>𝟐</m:t>
                        </m:r>
                      </m:sub>
                    </m:sSub>
                  </m:oMath>
                </a14:m>
                <a:r>
                  <a:rPr lang="zh-CN" altLang="en-US" sz="2600" spc="24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称为斜率</a:t>
                </a:r>
                <a:r>
                  <a:rPr lang="zh-CN" altLang="en-US" sz="2600" spc="-476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 </a:t>
                </a:r>
                <a:r>
                  <a:rPr lang="zh-CN" altLang="en-US" sz="2600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。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16" name="文本占位符 15">
                <a:extLst>
                  <a:ext uri="{FF2B5EF4-FFF2-40B4-BE49-F238E27FC236}">
                    <a16:creationId xmlns:a16="http://schemas.microsoft.com/office/drawing/2014/main" id="{EF57DB3C-816C-1E4F-B365-6EBB3EA8DFF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body" idx="1"/>
              </p:nvPr>
            </p:nvSpPr>
            <p:spPr>
              <a:xfrm>
                <a:off x="1286328" y="1703693"/>
                <a:ext cx="6571343" cy="3741531"/>
              </a:xfrm>
              <a:blipFill>
                <a:blip r:embed="rId2"/>
                <a:stretch>
                  <a:fillRect l="-1158" b="-13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9218" name="Rectangle 2">
                <a:extLst>
                  <a:ext uri="{FF2B5EF4-FFF2-40B4-BE49-F238E27FC236}">
                    <a16:creationId xmlns:a16="http://schemas.microsoft.com/office/drawing/2014/main" id="{6DB1CFCC-22DC-EA4D-9EE7-E17C10F75AAD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524000" y="457200"/>
                <a:ext cx="6553200" cy="990600"/>
              </a:xfrm>
              <a:solidFill>
                <a:srgbClr val="99CCFF"/>
              </a:solidFill>
            </p:spPr>
            <p:txBody>
              <a:bodyPr>
                <a:normAutofit/>
              </a:bodyPr>
              <a:lstStyle/>
              <a:p>
                <a14:m>
                  <m:oMath xmlns:m="http://schemas.openxmlformats.org/officeDocument/2006/math">
                    <m:r>
                      <a:rPr lang="en-US" altLang="zh-CN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(</m:t>
                    </m:r>
                    <m:r>
                      <a:rPr lang="en-US" altLang="zh-CN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𝟑</m:t>
                    </m:r>
                    <m:r>
                      <a:rPr lang="en-US" altLang="zh-CN" sz="2800" b="1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2800" spc="24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总体回归函数的统计或者随机设定</a:t>
                </a:r>
                <a:endParaRPr lang="zh-CN" altLang="en-US" sz="2800" b="1" dirty="0">
                  <a:solidFill>
                    <a:schemeClr val="tx1"/>
                  </a:solidFill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9218" name="Rectangle 2">
                <a:extLst>
                  <a:ext uri="{FF2B5EF4-FFF2-40B4-BE49-F238E27FC236}">
                    <a16:creationId xmlns:a16="http://schemas.microsoft.com/office/drawing/2014/main" id="{6DB1CFCC-22DC-EA4D-9EE7-E17C10F75AA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524000" y="457200"/>
                <a:ext cx="6553200" cy="990600"/>
              </a:xfrm>
              <a:blipFill>
                <a:blip r:embed="rId2"/>
                <a:stretch>
                  <a:fillRect l="-1357" t="-139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09F2AED7-0924-D542-B220-327EBE6E32A1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524000" y="1844824"/>
                <a:ext cx="6792416" cy="4287689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90000"/>
                  </a:lnSpc>
                  <a:spcAft>
                    <a:spcPct val="20000"/>
                  </a:spcAft>
                  <a:buFont typeface="Wingdings" pitchFamily="2" charset="2"/>
                  <a:buNone/>
                </a:pPr>
                <a:r>
                  <a:rPr lang="en-US" altLang="zh-CN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  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𝑬</m:t>
                    </m:r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(</m:t>
                    </m:r>
                    <m:r>
                      <a:rPr lang="en-US" altLang="zh-CN" sz="2400" b="1" i="1" dirty="0" err="1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𝒀</m:t>
                    </m:r>
                    <m:r>
                      <a:rPr lang="en-US" altLang="zh-CN" sz="2400" b="1" i="1" dirty="0" err="1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|</m:t>
                    </m:r>
                    <m:sSub>
                      <m:sSubPr>
                        <m:ctrlPr>
                          <a:rPr lang="en-US" altLang="zh-CN" sz="2400" b="1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𝑿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𝒊</m:t>
                        </m:r>
                      </m:sub>
                    </m:sSub>
                    <m:r>
                      <a:rPr lang="en-US" altLang="zh-CN" sz="2400" b="1" i="1" dirty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)</m:t>
                    </m:r>
                    <m:r>
                      <a:rPr lang="en-US" altLang="zh-CN" sz="2400" b="1" i="1" baseline="-30000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400" b="1" i="1" baseline="-30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2400" b="1" i="1" baseline="-30000" dirty="0">
                        <a:latin typeface="Cambria Math" panose="02040503050406030204" pitchFamily="18" charset="0"/>
                      </a:rPr>
                      <m:t>𝟐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</a:rPr>
                      <m:t>𝑿</m:t>
                    </m:r>
                    <m:r>
                      <a:rPr lang="en-US" altLang="zh-CN" sz="2400" b="1" i="1" baseline="-30000" dirty="0">
                        <a:latin typeface="Cambria Math" panose="02040503050406030204" pitchFamily="18" charset="0"/>
                      </a:rPr>
                      <m:t>𝒊</m:t>
                    </m:r>
                  </m:oMath>
                </a14:m>
                <a:r>
                  <a:rPr lang="zh-CN" altLang="en-US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（1）</a:t>
                </a:r>
                <a:endParaRPr lang="en-US" altLang="zh-CN" sz="2400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>
                  <a:lnSpc>
                    <a:spcPct val="90000"/>
                  </a:lnSpc>
                  <a:spcAft>
                    <a:spcPct val="20000"/>
                  </a:spcAft>
                  <a:buFont typeface="Wingdings" pitchFamily="2" charset="2"/>
                  <a:buNone/>
                </a:pPr>
                <a:r>
                  <a:rPr lang="en-US" altLang="zh-CN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</a:t>
                </a:r>
                <a:r>
                  <a:rPr lang="zh-CN" altLang="en-US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随机表达式  </a:t>
                </a:r>
                <a14:m>
                  <m:oMath xmlns:m="http://schemas.openxmlformats.org/officeDocument/2006/math">
                    <m:r>
                      <a:rPr lang="en-US" altLang="zh-CN" sz="2400" b="1" i="1" dirty="0" smtClean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𝒀</m:t>
                    </m:r>
                    <m:r>
                      <a:rPr lang="en-US" altLang="zh-CN" sz="2400" b="1" i="1" baseline="-30000" dirty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𝒊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=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𝑩</m:t>
                    </m:r>
                    <m:r>
                      <a:rPr lang="en-US" altLang="zh-CN" sz="2400" b="1" i="1" baseline="-30000" dirty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𝟏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+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𝑩</m:t>
                    </m:r>
                    <m:r>
                      <a:rPr lang="en-US" altLang="zh-CN" sz="2400" b="1" i="1" baseline="-30000" dirty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𝟐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𝑿</m:t>
                    </m:r>
                    <m:r>
                      <a:rPr lang="en-US" altLang="zh-CN" sz="2400" b="1" i="1" baseline="-30000" dirty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𝒊</m:t>
                    </m:r>
                    <m:r>
                      <a:rPr lang="en-US" altLang="zh-CN" sz="2400" b="1" i="1" dirty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b="1" i="1" dirty="0" smtClean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µ</m:t>
                        </m:r>
                      </m:e>
                      <m:sub>
                        <m:r>
                          <a:rPr lang="en-US" altLang="zh-CN" sz="2400" b="1" i="1" dirty="0">
                            <a:latin typeface="Cambria Math" panose="02040503050406030204" pitchFamily="18" charset="0"/>
                            <a:ea typeface="SimHei" panose="02010609060101010101" pitchFamily="49" charset="-122"/>
                          </a:rPr>
                          <m:t>𝒊</m:t>
                        </m:r>
                      </m:sub>
                    </m:sSub>
                    <m:r>
                      <a:rPr lang="en-US" altLang="zh-CN" sz="2400" b="1" i="1" baseline="-30000" dirty="0">
                        <a:latin typeface="Cambria Math" panose="02040503050406030204" pitchFamily="18" charset="0"/>
                        <a:ea typeface="SimHei" panose="02010609060101010101" pitchFamily="49" charset="-122"/>
                      </a:rPr>
                      <m:t>      </m:t>
                    </m:r>
                  </m:oMath>
                </a14:m>
                <a:r>
                  <a:rPr lang="en-US" altLang="zh-CN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（2）</a:t>
                </a:r>
                <a:endParaRPr lang="zh-CN" altLang="en-US" sz="2400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zh-CN" altLang="en-US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  (1)称为一元线性回归模型。如果赋予</a:t>
                </a:r>
                <a:r>
                  <a:rPr lang="en-US" altLang="zh-CN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X、</a:t>
                </a:r>
                <a:r>
                  <a:rPr lang="zh-CN" altLang="en-US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:r>
                  <a:rPr lang="en-US" altLang="zh-CN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Y</a:t>
                </a:r>
                <a:r>
                  <a:rPr lang="zh-CN" altLang="en-US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特殊的经济意义，则就是一个经济计量模型,一个最简单的回归模型。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zh-CN" altLang="en-US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   (1)式的特点是：</a:t>
                </a:r>
                <a:endParaRPr lang="en-US" altLang="zh-CN" sz="2400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altLang="zh-CN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    </a:t>
                </a:r>
                <a:r>
                  <a:rPr lang="zh-CN" altLang="en-US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影响 </a:t>
                </a:r>
                <a:r>
                  <a:rPr lang="en-US" altLang="zh-CN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Y </a:t>
                </a:r>
                <a:r>
                  <a:rPr lang="zh-CN" altLang="en-US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的因素只有一个：</a:t>
                </a:r>
                <a:r>
                  <a:rPr lang="en-US" altLang="zh-CN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X；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en-US" altLang="zh-CN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    </a:t>
                </a:r>
                <a:r>
                  <a:rPr lang="zh-CN" altLang="en-US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影响的方式是：当 </a:t>
                </a:r>
                <a:r>
                  <a:rPr lang="en-US" altLang="zh-CN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X </a:t>
                </a:r>
                <a:r>
                  <a:rPr lang="zh-CN" altLang="en-US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增加一个绝对量时，</a:t>
                </a:r>
                <a:r>
                  <a:rPr lang="en-US" altLang="zh-CN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Y </a:t>
                </a:r>
                <a:r>
                  <a:rPr lang="zh-CN" altLang="en-US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始终以一个相等的绝对量增加。</a:t>
                </a:r>
              </a:p>
              <a:p>
                <a:pPr>
                  <a:lnSpc>
                    <a:spcPct val="90000"/>
                  </a:lnSpc>
                  <a:buFont typeface="Wingdings" pitchFamily="2" charset="2"/>
                  <a:buNone/>
                </a:pPr>
                <a:r>
                  <a:rPr lang="zh-CN" altLang="en-US" sz="28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</a:t>
                </a:r>
              </a:p>
            </p:txBody>
          </p:sp>
        </mc:Choice>
        <mc:Fallback xmlns="">
          <p:sp>
            <p:nvSpPr>
              <p:cNvPr id="9219" name="Rectangle 3">
                <a:extLst>
                  <a:ext uri="{FF2B5EF4-FFF2-40B4-BE49-F238E27FC236}">
                    <a16:creationId xmlns:a16="http://schemas.microsoft.com/office/drawing/2014/main" id="{09F2AED7-0924-D542-B220-327EBE6E32A1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524000" y="1844824"/>
                <a:ext cx="6792416" cy="4287689"/>
              </a:xfrm>
              <a:blipFill>
                <a:blip r:embed="rId3"/>
                <a:stretch>
                  <a:fillRect t="-2367" r="-355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9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218" grpId="0" animBg="1" autoUpdateAnimBg="0"/>
      <p:bldP spid="9219" grpId="0" build="p" autoUpdateAnimBg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827584" y="1120036"/>
            <a:ext cx="6390682" cy="135934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679171">
              <a:lnSpc>
                <a:spcPts val="2995"/>
              </a:lnSpc>
            </a:pPr>
            <a:r>
              <a:rPr sz="3051" spc="-44" dirty="0" err="1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MUWCNL+KaiTi_GB2312"/>
              </a:rPr>
              <a:t>随机误差项</a:t>
            </a:r>
            <a:endParaRPr sz="3051" spc="-44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cs typeface="MUWCNL+KaiTi_GB2312"/>
            </a:endParaRPr>
          </a:p>
          <a:p>
            <a:pPr lvl="3">
              <a:lnSpc>
                <a:spcPts val="3212"/>
              </a:lnSpc>
              <a:spcBef>
                <a:spcPts val="669"/>
              </a:spcBef>
            </a:pPr>
            <a:r>
              <a:rPr sz="2685" spc="-24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误差项</a:t>
            </a:r>
            <a:r>
              <a:rPr sz="2685" spc="766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（</a:t>
            </a:r>
            <a:r>
              <a:rPr sz="2685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error</a:t>
            </a:r>
            <a:r>
              <a:rPr sz="2685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）或</a:t>
            </a:r>
          </a:p>
          <a:p>
            <a:pPr lvl="3">
              <a:lnSpc>
                <a:spcPts val="3212"/>
              </a:lnSpc>
              <a:spcBef>
                <a:spcPts val="488"/>
              </a:spcBef>
            </a:pPr>
            <a:r>
              <a:rPr sz="2685" spc="-24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扰动项</a:t>
            </a:r>
            <a:r>
              <a:rPr sz="2685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（</a:t>
            </a:r>
            <a:r>
              <a:rPr sz="2685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disturbance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1344778" y="2641008"/>
            <a:ext cx="6867242" cy="3462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sz="2685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给定一个X</a:t>
            </a:r>
            <a:r>
              <a:rPr sz="2685" spc="-44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 </a:t>
            </a:r>
            <a:r>
              <a:rPr sz="2685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，随机变量</a:t>
            </a:r>
            <a:r>
              <a:rPr sz="2685" dirty="0">
                <a:solidFill>
                  <a:srgbClr val="006565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Y的个别值</a:t>
            </a:r>
            <a:r>
              <a:rPr sz="2685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总是分布</a:t>
            </a:r>
          </a:p>
        </p:txBody>
      </p:sp>
      <p:sp>
        <p:nvSpPr>
          <p:cNvPr id="5" name="object 5"/>
          <p:cNvSpPr txBox="1"/>
          <p:nvPr/>
        </p:nvSpPr>
        <p:spPr>
          <a:xfrm>
            <a:off x="1297288" y="2941392"/>
            <a:ext cx="6962222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1242329">
              <a:lnSpc>
                <a:spcPts val="1748"/>
              </a:lnSpc>
            </a:pPr>
            <a:r>
              <a:rPr sz="1708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i</a:t>
            </a:r>
          </a:p>
          <a:p>
            <a:pPr>
              <a:lnSpc>
                <a:spcPts val="2531"/>
              </a:lnSpc>
            </a:pPr>
            <a:r>
              <a:rPr sz="2685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在条件期望的E（Y|X</a:t>
            </a:r>
            <a:r>
              <a:rPr sz="2685" spc="-45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 </a:t>
            </a:r>
            <a:r>
              <a:rPr sz="2685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) 的</a:t>
            </a:r>
            <a:r>
              <a:rPr sz="2685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两侧</a:t>
            </a:r>
            <a:r>
              <a:rPr sz="2685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，</a:t>
            </a:r>
            <a:r>
              <a:rPr sz="2685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Arial" panose="020B0604020202020204" pitchFamily="34" charset="0"/>
              </a:rPr>
              <a:t>Y的个别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1297288" y="3354728"/>
            <a:ext cx="6765960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3057240">
              <a:lnSpc>
                <a:spcPts val="1748"/>
              </a:lnSpc>
            </a:pPr>
            <a:r>
              <a:rPr sz="1708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i</a:t>
            </a:r>
          </a:p>
          <a:p>
            <a:pPr>
              <a:lnSpc>
                <a:spcPts val="2526"/>
              </a:lnSpc>
            </a:pPr>
            <a:r>
              <a:rPr sz="2685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值</a:t>
            </a:r>
            <a:r>
              <a:rPr sz="2685" dirty="0">
                <a:solidFill>
                  <a:srgbClr val="006565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偏离</a:t>
            </a:r>
            <a:r>
              <a:rPr sz="2685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E（Y|X</a:t>
            </a:r>
            <a:r>
              <a:rPr sz="2685" spc="-459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 </a:t>
            </a:r>
            <a:r>
              <a:rPr sz="2685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) 的</a:t>
            </a:r>
            <a:r>
              <a:rPr sz="2685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原因：</a:t>
            </a:r>
            <a:r>
              <a:rPr sz="2685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未列入方程因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1344778" y="3722199"/>
            <a:ext cx="7392391" cy="53860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2039461">
              <a:lnSpc>
                <a:spcPts val="1748"/>
              </a:lnSpc>
            </a:pPr>
            <a:r>
              <a:rPr sz="1708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i</a:t>
            </a:r>
          </a:p>
          <a:p>
            <a:pPr>
              <a:lnSpc>
                <a:spcPts val="2531"/>
              </a:lnSpc>
            </a:pPr>
            <a:r>
              <a:rPr sz="2685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素的干扰等使得</a:t>
            </a:r>
            <a:r>
              <a:rPr sz="2685" dirty="0">
                <a:solidFill>
                  <a:srgbClr val="006565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实际值</a:t>
            </a:r>
            <a:r>
              <a:rPr sz="2685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与</a:t>
            </a:r>
            <a:r>
              <a:rPr sz="2685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条件均值</a:t>
            </a:r>
            <a:r>
              <a:rPr sz="2685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偏离</a:t>
            </a:r>
            <a:r>
              <a:rPr sz="2685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，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object 8"/>
              <p:cNvSpPr txBox="1"/>
              <p:nvPr/>
            </p:nvSpPr>
            <p:spPr>
              <a:xfrm>
                <a:off x="1297289" y="4326079"/>
                <a:ext cx="6809256" cy="371897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2856"/>
                  </a:lnSpc>
                </a:pPr>
                <a:r>
                  <a:rPr sz="2685" dirty="0" err="1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这个偏离就是随机扰动项，用</a:t>
                </a:r>
                <a:r>
                  <a:rPr sz="2319" dirty="0" err="1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JRIPGI+SymbolMT"/>
                  </a:rPr>
                  <a:t>ε</a:t>
                </a:r>
                <a:r>
                  <a:rPr lang="en-US" sz="2319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JRIPGI+SymbolMT"/>
                  </a:rPr>
                  <a:t>或</a:t>
                </a:r>
                <a14:m>
                  <m:oMath xmlns:m="http://schemas.openxmlformats.org/officeDocument/2006/math">
                    <m:r>
                      <a:rPr lang="zh-CN" altLang="en-US" sz="2319" i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JRIPGI+SymbolMT"/>
                      </a:rPr>
                      <m:t>𝜇</m:t>
                    </m:r>
                  </m:oMath>
                </a14:m>
                <a:r>
                  <a:rPr sz="2685" dirty="0" err="1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表示</a:t>
                </a:r>
                <a:r>
                  <a:rPr sz="2685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。</a:t>
                </a:r>
              </a:p>
            </p:txBody>
          </p:sp>
        </mc:Choice>
        <mc:Fallback xmlns="">
          <p:sp>
            <p:nvSpPr>
              <p:cNvPr id="8" name="object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97289" y="4326079"/>
                <a:ext cx="6809256" cy="371897"/>
              </a:xfrm>
              <a:prstGeom prst="rect">
                <a:avLst/>
              </a:prstGeom>
              <a:blipFill>
                <a:blip r:embed="rId2"/>
                <a:stretch>
                  <a:fillRect l="-3166" t="-38710" b="-4838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object 10"/>
              <p:cNvSpPr txBox="1"/>
              <p:nvPr/>
            </p:nvSpPr>
            <p:spPr>
              <a:xfrm>
                <a:off x="2195736" y="4884128"/>
                <a:ext cx="4344606" cy="506036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431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sz="240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ar-AE" altLang="zh-CN" sz="2400" b="0" i="1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ar-AE" sz="2400" dirty="0">
                    <a:solidFill>
                      <a:srgbClr val="000000"/>
                    </a:solidFill>
                    <a:latin typeface="JRIPGI+SymbolMT"/>
                    <a:cs typeface="JRIPGI+SymbolMT"/>
                  </a:rPr>
                  <a:t>=</a:t>
                </a:r>
                <a:r>
                  <a:rPr lang="ar-AE" sz="2400" spc="149" dirty="0">
                    <a:solidFill>
                      <a:srgbClr val="000000"/>
                    </a:solidFill>
                    <a:latin typeface="Times New Roman"/>
                    <a:cs typeface="Times New Roman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MABPWA+TimesNewRomanPS-ItalicMT"/>
                      </a:rPr>
                      <m:t>𝑌</m:t>
                    </m:r>
                    <m:r>
                      <a:rPr lang="en-US" sz="24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MABPWA+TimesNewRomanPS-ItalicMT"/>
                      </a:rPr>
                      <m:t>𝑖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JRIPGI+SymbolMT"/>
                      </a:rPr>
                      <m:t>−</m:t>
                    </m:r>
                    <m:r>
                      <a:rPr lang="en-US" sz="2400" i="1" spc="276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MABPWA+TimesNewRomanPS-ItalicMT"/>
                      </a:rPr>
                      <m:t>𝐸</m:t>
                    </m:r>
                    <m:r>
                      <a:rPr lang="zh-CN" altLang="en-US" sz="2400" i="1" spc="1579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/>
                      </a:rPr>
                      <m:t>（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MABPWA+TimesNewRomanPS-ItalicMT"/>
                      </a:rPr>
                      <m:t>𝑌</m:t>
                    </m:r>
                    <m:r>
                      <a:rPr lang="en-US" sz="2400" i="1" spc="639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imes New Roman"/>
                      </a:rPr>
                      <m:t> 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EIUPPK+TimesNewRomanPSMT"/>
                      </a:rPr>
                      <m:t>|</m:t>
                    </m:r>
                    <m:r>
                      <a:rPr lang="en-US" sz="2400" i="1" spc="347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EIUPPK+TimesNewRomanPSMT"/>
                      </a:rPr>
                      <m:t> </m:t>
                    </m:r>
                    <m:r>
                      <a:rPr 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MABPWA+TimesNewRomanPS-ItalicMT"/>
                      </a:rPr>
                      <m:t>𝑋</m:t>
                    </m:r>
                    <m:r>
                      <a:rPr lang="en-US" sz="2400" i="1" baseline="-250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MABPWA+TimesNewRomanPS-ItalicMT"/>
                      </a:rPr>
                      <m:t>𝑖</m:t>
                    </m:r>
                    <m:r>
                      <a:rPr lang="zh-CN" alt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MABPWA+TimesNewRomanPS-ItalicMT"/>
                      </a:rPr>
                      <m:t>）</m:t>
                    </m:r>
                  </m:oMath>
                </a14:m>
                <a:endParaRPr sz="2400" i="1" dirty="0">
                  <a:solidFill>
                    <a:srgbClr val="000000"/>
                  </a:solidFill>
                  <a:latin typeface="MABPWA+TimesNewRomanPS-ItalicMT"/>
                  <a:cs typeface="MABPWA+TimesNewRomanPS-ItalicMT"/>
                </a:endParaRPr>
              </a:p>
            </p:txBody>
          </p:sp>
        </mc:Choice>
        <mc:Fallback xmlns="">
          <p:sp>
            <p:nvSpPr>
              <p:cNvPr id="10" name="object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95736" y="4884128"/>
                <a:ext cx="4344606" cy="506036"/>
              </a:xfrm>
              <a:prstGeom prst="rect">
                <a:avLst/>
              </a:prstGeom>
              <a:blipFill>
                <a:blip r:embed="rId3"/>
                <a:stretch>
                  <a:fillRect l="-2326" b="-3170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5" name="object 15"/>
          <p:cNvSpPr txBox="1"/>
          <p:nvPr/>
        </p:nvSpPr>
        <p:spPr>
          <a:xfrm>
            <a:off x="7991430" y="5962416"/>
            <a:ext cx="39379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3"/>
              </a:lnSpc>
            </a:pPr>
            <a:r>
              <a:rPr sz="1220" spc="-32" dirty="0">
                <a:solidFill>
                  <a:srgbClr val="000000"/>
                </a:solidFill>
                <a:latin typeface="Tahoma"/>
                <a:cs typeface="Tahoma"/>
              </a:rPr>
              <a:t>24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8B99EBF-F20F-8045-B7AF-05D0146481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（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4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）随机误差项的性质</a:t>
            </a:r>
            <a:b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0595" name="Rectangle 3">
                <a:extLst>
                  <a:ext uri="{FF2B5EF4-FFF2-40B4-BE49-F238E27FC236}">
                    <a16:creationId xmlns:a16="http://schemas.microsoft.com/office/drawing/2014/main" id="{01DD0866-F29A-A445-B905-391AE28BB93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随机误差项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dirty="0">
                            <a:latin typeface="KaiTi" panose="02010609060101010101" pitchFamily="49" charset="-122"/>
                            <a:ea typeface="KaiTi" panose="02010609060101010101" pitchFamily="49" charset="-122"/>
                          </a:rPr>
                          <m:t>µ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的性质：</a:t>
                </a:r>
              </a:p>
              <a:p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1.随机误差项可能代表了模型中并未包括（由于一些原因）的变量的影响。</a:t>
                </a:r>
              </a:p>
              <a:p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2.现实中人们决策时往往存在一些内在的随机性。</a:t>
                </a:r>
              </a:p>
              <a:p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3.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dirty="0">
                            <a:latin typeface="KaiTi" panose="02010609060101010101" pitchFamily="49" charset="-122"/>
                            <a:ea typeface="KaiTi" panose="02010609060101010101" pitchFamily="49" charset="-122"/>
                          </a:rPr>
                          <m:t>µ</m:t>
                        </m:r>
                      </m:e>
                      <m:sub>
                        <m:r>
                          <a:rPr lang="en-US" altLang="zh-CN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代表了测量误差。</a:t>
                </a:r>
              </a:p>
              <a:p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4.根据中心极限定理，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US" altLang="zh-CN" dirty="0">
                            <a:latin typeface="KaiTi" panose="02010609060101010101" pitchFamily="49" charset="-122"/>
                            <a:ea typeface="KaiTi" panose="02010609060101010101" pitchFamily="49" charset="-122"/>
                          </a:rPr>
                          <m:t>µ</m:t>
                        </m:r>
                      </m:e>
                      <m:sub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服从正态分布。</a:t>
                </a:r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5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、节省原则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——“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奥卡姆剃刀原则”。</a:t>
                </a:r>
              </a:p>
              <a:p>
                <a:endParaRPr lang="zh-CN" altLang="en-US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zh-CN" altLang="en-US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0595" name="Rectangle 3">
                <a:extLst>
                  <a:ext uri="{FF2B5EF4-FFF2-40B4-BE49-F238E27FC236}">
                    <a16:creationId xmlns:a16="http://schemas.microsoft.com/office/drawing/2014/main" id="{01DD0866-F29A-A445-B905-391AE28BB93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7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0596" name="Rectangle 4">
            <a:extLst>
              <a:ext uri="{FF2B5EF4-FFF2-40B4-BE49-F238E27FC236}">
                <a16:creationId xmlns:a16="http://schemas.microsoft.com/office/drawing/2014/main" id="{075F7172-DCCC-7D45-B161-DC7544844DA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52888" y="33147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05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05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105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05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05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05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0595" grpId="0" build="p" autoUpdateAnimBg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264B9-F0D1-7449-B185-563B7390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MUWCNL+KaiTi_GB2312"/>
              </a:rPr>
              <a:t>（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  <a:cs typeface="MUWCNL+KaiTi_GB2312"/>
              </a:rPr>
              <a:t>5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MUWCNL+KaiTi_GB2312"/>
              </a:rPr>
              <a:t>）样本回归函数（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SRF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MUWCNL+KaiTi_GB2312"/>
              </a:rPr>
              <a:t>）</a:t>
            </a:r>
            <a:br>
              <a:rPr lang="zh-CN" altLang="en-US" dirty="0">
                <a:solidFill>
                  <a:srgbClr val="FF0000"/>
                </a:solidFill>
                <a:latin typeface="MUWCNL+KaiTi_GB2312"/>
                <a:cs typeface="MUWCNL+KaiTi_GB2312"/>
              </a:rPr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196CC0-16A9-CA42-9F1A-59BFC06F7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575" y="2060848"/>
            <a:ext cx="6571343" cy="3882661"/>
          </a:xfrm>
        </p:spPr>
        <p:txBody>
          <a:bodyPr>
            <a:normAutofit/>
          </a:bodyPr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如何从抽样中获得总体的近似信息？</a:t>
            </a:r>
            <a:endParaRPr lang="en-US" altLang="zh-CN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 marL="3">
              <a:lnSpc>
                <a:spcPct val="150000"/>
              </a:lnSpc>
              <a:spcBef>
                <a:spcPts val="300"/>
              </a:spcBef>
            </a:pP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可以从一次抽样中获得总体的近似的信息。</a:t>
            </a:r>
            <a:endParaRPr lang="en-US" altLang="zh-CN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 marL="3">
              <a:lnSpc>
                <a:spcPct val="150000"/>
              </a:lnSpc>
              <a:spcBef>
                <a:spcPts val="300"/>
              </a:spcBef>
            </a:pP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在总体中随机抽取一个独立同分布的样本，</a:t>
            </a: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就可以</a:t>
            </a: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画一条直线以尽好地拟合该散点图，由于样本取自总体，可以该直线近似地代表总体回归线。该直线称为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Hei"/>
              </a:rPr>
              <a:t>样本回归线</a:t>
            </a:r>
            <a:r>
              <a:rPr lang="zh-CN" altLang="en-US" spc="2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（</a:t>
            </a:r>
            <a:r>
              <a:rPr lang="en-US" altLang="zh-CN" b="1" spc="1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sample</a:t>
            </a:r>
            <a:r>
              <a:rPr lang="en-US" altLang="zh-CN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 </a:t>
            </a:r>
            <a:r>
              <a:rPr lang="en-US" altLang="zh-CN" b="1" spc="1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regression</a:t>
            </a:r>
            <a:r>
              <a:rPr lang="zh-CN" altLang="en-US" b="1" spc="1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 </a:t>
            </a:r>
            <a:r>
              <a:rPr lang="en-US" altLang="zh-CN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lines</a:t>
            </a:r>
            <a:r>
              <a:rPr lang="zh-CN" altLang="en-US" spc="22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）</a:t>
            </a: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。</a:t>
            </a:r>
            <a:endParaRPr kumimoji="1"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24201668"/>
      </p:ext>
    </p:extLst>
  </p:cSld>
  <p:clrMapOvr>
    <a:masterClrMapping/>
  </p:clrMapOvr>
  <p:transition spd="med">
    <p:checker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B9264B9-F0D1-7449-B185-563B7390E1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MUWCNL+KaiTi_GB2312"/>
              </a:rPr>
              <a:t>样本回归函数（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SRF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MUWCNL+KaiTi_GB2312"/>
              </a:rPr>
              <a:t>）</a:t>
            </a:r>
            <a:br>
              <a:rPr lang="zh-CN" altLang="en-US" dirty="0">
                <a:solidFill>
                  <a:srgbClr val="FF0000"/>
                </a:solidFill>
                <a:latin typeface="MUWCNL+KaiTi_GB2312"/>
                <a:cs typeface="MUWCNL+KaiTi_GB2312"/>
              </a:rPr>
            </a:b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2196CC0-16A9-CA42-9F1A-59BFC06F7F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57575" y="2060848"/>
            <a:ext cx="6571343" cy="3882661"/>
          </a:xfrm>
        </p:spPr>
        <p:txBody>
          <a:bodyPr/>
          <a:lstStyle/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 marL="0" marR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zh-CN" altLang="en-US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>
              <a:lnSpc>
                <a:spcPct val="150000"/>
              </a:lnSpc>
            </a:pPr>
            <a:endParaRPr kumimoji="1"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8E2A38D-78C7-7C43-BC25-D6D74DBC0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463877"/>
            <a:ext cx="6228184" cy="1413606"/>
          </a:xfrm>
          <a:prstGeom prst="rect">
            <a:avLst/>
          </a:prstGeom>
        </p:spPr>
      </p:pic>
      <p:pic>
        <p:nvPicPr>
          <p:cNvPr id="5" name="内容占位符 3">
            <a:extLst>
              <a:ext uri="{FF2B5EF4-FFF2-40B4-BE49-F238E27FC236}">
                <a16:creationId xmlns:a16="http://schemas.microsoft.com/office/drawing/2014/main" id="{98869E9C-31B6-8241-90D3-16E4D8BD1D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8703" y="2981029"/>
            <a:ext cx="6198654" cy="386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428509"/>
      </p:ext>
    </p:extLst>
  </p:cSld>
  <p:clrMapOvr>
    <a:masterClrMapping/>
  </p:clrMapOvr>
  <p:transition spd="med">
    <p:checker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B7924-70A7-6D41-A664-52B525F950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MUWCNL+KaiTi_GB2312"/>
              </a:rPr>
              <a:t>（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  <a:cs typeface="MUWCNL+KaiTi_GB2312"/>
              </a:rPr>
              <a:t>5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MUWCNL+KaiTi_GB2312"/>
              </a:rPr>
              <a:t>）样本回归函数（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SRF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MUWCNL+KaiTi_GB2312"/>
              </a:rPr>
              <a:t>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6EF4965-4756-A84A-9C4F-491BCA50F2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43491" y="2015733"/>
                <a:ext cx="6656901" cy="3861539"/>
              </a:xfrm>
            </p:spPr>
            <p:txBody>
              <a:bodyPr>
                <a:normAutofit fontScale="92500" lnSpcReduction="10000"/>
              </a:bodyPr>
              <a:lstStyle/>
              <a:p>
                <a:r>
                  <a:rPr lang="zh-CN" altLang="en-US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如果从中抽取一个样本，根据样本得到一条近似的回归线来反映价格与需求量的关系</a:t>
                </a:r>
              </a:p>
              <a:p>
                <a:pPr lvl="1"/>
                <a:r>
                  <a:rPr lang="zh-CN" altLang="en-US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样本回归函数：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en-US" sz="2000" b="1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000" b="1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𝒀</m:t>
                            </m:r>
                          </m:e>
                        </m:acc>
                      </m:e>
                      <m:sub>
                        <m:r>
                          <m:rPr>
                            <m:nor/>
                          </m:rPr>
                          <a:rPr lang="en-US" altLang="zh-CN" sz="2000" b="1" baseline="-30000" dirty="0">
                            <a:latin typeface="KaiTi" panose="02010609060101010101" pitchFamily="49" charset="-122"/>
                            <a:ea typeface="KaiTi" panose="02010609060101010101" pitchFamily="49" charset="-122"/>
                          </a:rPr>
                          <m:t>i</m:t>
                        </m:r>
                      </m:sub>
                    </m:sSub>
                  </m:oMath>
                </a14:m>
                <a:r>
                  <a:rPr lang="en-US" altLang="zh-CN" sz="2000" b="1" baseline="-30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𝒃</m:t>
                    </m:r>
                    <m:r>
                      <a:rPr lang="en-US" altLang="zh-CN" sz="2000" b="1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𝟏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+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𝒃</m:t>
                    </m:r>
                    <m:r>
                      <a:rPr lang="en-US" altLang="zh-CN" sz="2000" b="1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𝟐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𝑿</m:t>
                    </m:r>
                    <m:r>
                      <a:rPr lang="en-US" altLang="zh-CN" sz="2000" b="1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𝒊</m:t>
                    </m:r>
                  </m:oMath>
                </a14:m>
                <a:endParaRPr lang="zh-CN" altLang="en-US" sz="2000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:r>
                  <a:rPr lang="zh-CN" altLang="en-US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随机表达式：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𝒀</m:t>
                    </m:r>
                    <m:r>
                      <a:rPr lang="en-US" altLang="zh-CN" sz="2000" b="1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𝒊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𝒃</m:t>
                    </m:r>
                    <m:r>
                      <a:rPr lang="en-US" altLang="zh-CN" sz="2000" b="1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𝟏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+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𝒃</m:t>
                    </m:r>
                    <m:r>
                      <a:rPr lang="en-US" altLang="zh-CN" sz="2000" b="1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𝟐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𝑿</m:t>
                    </m:r>
                    <m:r>
                      <a:rPr lang="en-US" altLang="zh-CN" sz="2000" b="1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𝒊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+</m:t>
                    </m:r>
                  </m:oMath>
                </a14:m>
                <a:r>
                  <a:rPr lang="en-US" altLang="zh-CN" sz="2000" b="1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𝒆</m:t>
                    </m:r>
                    <m:r>
                      <a:rPr lang="en-US" altLang="zh-CN" sz="2000" b="1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𝒊</m:t>
                    </m:r>
                    <m:r>
                      <a:rPr lang="en-US" altLang="zh-CN" sz="2000" b="1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</m:t>
                    </m:r>
                  </m:oMath>
                </a14:m>
                <a:endParaRPr lang="zh-CN" altLang="en-US" sz="2000" b="1" baseline="-300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591672"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式中，</a:t>
                </a:r>
                <a:r>
                  <a:rPr lang="en-US" altLang="zh-CN" b="1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𝒆</m:t>
                    </m:r>
                    <m:r>
                      <a:rPr lang="en-US" altLang="zh-CN" b="1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𝒊</m:t>
                    </m:r>
                  </m:oMath>
                </a14:m>
                <a:r>
                  <a:rPr lang="en-US" altLang="zh-CN" b="1" i="1" spc="256" dirty="0">
                    <a:solidFill>
                      <a:srgbClr val="0032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PHCQUA+TimesNewRomanPS-BoldItalicMT"/>
                  </a:rPr>
                  <a:t> </a:t>
                </a:r>
                <a:r>
                  <a:rPr lang="zh-CN" altLang="en-US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称为样本残差（或剩余项，</a:t>
                </a:r>
                <a:r>
                  <a:rPr lang="en-US" altLang="zh-CN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Residual</a:t>
                </a:r>
                <a:r>
                  <a:rPr lang="zh-CN" altLang="en-US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），代表了其他影响</a:t>
                </a:r>
                <a:r>
                  <a:rPr lang="en-US" altLang="zh-CN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Y</a:t>
                </a:r>
                <a:r>
                  <a:rPr lang="en-US" altLang="zh-CN" spc="-127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 </a:t>
                </a:r>
                <a:r>
                  <a:rPr lang="zh-CN" altLang="en-US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的随机因素的集合，可看成是</a:t>
                </a:r>
                <a14:m>
                  <m:oMath xmlns:m="http://schemas.openxmlformats.org/officeDocument/2006/math">
                    <m:r>
                      <a:rPr lang="el-GR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JRIPGI+SymbolMT"/>
                      </a:rPr>
                      <m:t>𝜇</m:t>
                    </m:r>
                  </m:oMath>
                </a14:m>
                <a:r>
                  <a:rPr lang="el-GR" altLang="zh-CN" spc="-13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imes New Roman"/>
                  </a:rPr>
                  <a:t> </a:t>
                </a:r>
                <a:r>
                  <a:rPr lang="zh-CN" altLang="en-US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的估计量。</a:t>
                </a:r>
                <a:endParaRPr lang="en-US" altLang="zh-CN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 marL="591672">
                  <a:lnSpc>
                    <a:spcPct val="150000"/>
                  </a:lnSpc>
                </a:pPr>
                <a:r>
                  <a:rPr lang="zh-CN" altLang="en-US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由于方程中引入了随机项，成为计量经济模型，因此也称为</a:t>
                </a:r>
                <a:r>
                  <a:rPr lang="zh-CN" altLang="en-US" spc="24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样本回归模型</a:t>
                </a:r>
                <a:r>
                  <a:rPr lang="zh-CN" altLang="en-US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（</a:t>
                </a:r>
                <a:r>
                  <a:rPr lang="en-US" altLang="zh-CN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sample regression</a:t>
                </a:r>
                <a:r>
                  <a:rPr lang="zh-CN" altLang="en-US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 </a:t>
                </a:r>
                <a:r>
                  <a:rPr lang="en-US" altLang="zh-CN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model</a:t>
                </a:r>
                <a:r>
                  <a:rPr lang="zh-CN" altLang="en-US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）。</a:t>
                </a:r>
                <a:endParaRPr kumimoji="1" lang="zh-CN" altLang="en-US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6EF4965-4756-A84A-9C4F-491BCA50F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3491" y="2015733"/>
                <a:ext cx="6656901" cy="3861539"/>
              </a:xfrm>
              <a:blipFill>
                <a:blip r:embed="rId2"/>
                <a:stretch>
                  <a:fillRect l="-762" t="-984" r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06621091"/>
      </p:ext>
    </p:extLst>
  </p:cSld>
  <p:clrMapOvr>
    <a:masterClrMapping/>
  </p:clrMapOvr>
  <p:transition spd="med">
    <p:checker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30B7924-70A7-6D41-A664-52B525F950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71600" y="456110"/>
            <a:ext cx="6571343" cy="1049235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MUWCNL+KaiTi_GB2312"/>
              </a:rPr>
              <a:t>（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  <a:cs typeface="MUWCNL+KaiTi_GB2312"/>
              </a:rPr>
              <a:t>6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MUWCNL+KaiTi_GB2312"/>
              </a:rPr>
              <a:t>）</a:t>
            </a:r>
            <a:r>
              <a:rPr lang="zh-CN" altLang="en-US" spc="24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总体回归方程与样本回归方程的联系与区别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6EF4965-4756-A84A-9C4F-491BCA50F22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560" y="1916832"/>
                <a:ext cx="7920880" cy="3960440"/>
              </a:xfrm>
            </p:spPr>
            <p:txBody>
              <a:bodyPr>
                <a:normAutofit fontScale="92500"/>
              </a:bodyPr>
              <a:lstStyle/>
              <a:p>
                <a:pPr>
                  <a:lnSpc>
                    <a:spcPct val="150000"/>
                  </a:lnSpc>
                  <a:spcBef>
                    <a:spcPts val="49"/>
                  </a:spcBef>
                </a:pPr>
                <a:r>
                  <a:rPr lang="zh-CN" altLang="en-US" sz="1900" dirty="0">
                    <a:solidFill>
                      <a:srgbClr val="7030A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区别：</a:t>
                </a:r>
                <a:endParaRPr lang="en-US" altLang="zh-CN" sz="1900" dirty="0">
                  <a:solidFill>
                    <a:srgbClr val="7030A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 lvl="1">
                  <a:lnSpc>
                    <a:spcPct val="150000"/>
                  </a:lnSpc>
                  <a:spcBef>
                    <a:spcPts val="49"/>
                  </a:spcBef>
                </a:pPr>
                <a:r>
                  <a:rPr lang="zh-CN" altLang="en-US" sz="19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回归直线是根据样本数据拟合的，每抽取一组样本数据，便可拟合一条样本回归直线。</a:t>
                </a:r>
                <a:endParaRPr lang="en-US" altLang="zh-CN" sz="1900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 lvl="1">
                  <a:lnSpc>
                    <a:spcPct val="150000"/>
                  </a:lnSpc>
                  <a:spcBef>
                    <a:spcPts val="49"/>
                  </a:spcBef>
                </a:pPr>
                <a:r>
                  <a:rPr lang="zh-CN" altLang="en-US" sz="1900" spc="-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总体回归方程中的</a:t>
                </a:r>
                <a:r>
                  <a:rPr lang="zh-CN" altLang="en-US" sz="19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，</a:t>
                </a:r>
                <a:r>
                  <a:rPr lang="en-US" altLang="zh-CN" sz="19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900" b="1" i="1" dirty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1900" b="1" i="1" baseline="-30000" dirty="0">
                        <a:latin typeface="Cambria Math" panose="02040503050406030204" pitchFamily="18" charset="0"/>
                      </a:rPr>
                      <m:t>𝟏</m:t>
                    </m:r>
                    <m:r>
                      <a:rPr lang="zh-CN" altLang="en-US" sz="1900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，</m:t>
                    </m:r>
                    <m:r>
                      <a:rPr lang="en-US" altLang="zh-CN" sz="1900" b="1" i="1" dirty="0">
                        <a:latin typeface="Cambria Math" panose="02040503050406030204" pitchFamily="18" charset="0"/>
                      </a:rPr>
                      <m:t>𝑩</m:t>
                    </m:r>
                    <m:r>
                      <a:rPr lang="en-US" altLang="zh-CN" sz="1900" b="1" i="1" baseline="-30000" dirty="0">
                        <a:latin typeface="Cambria Math" panose="02040503050406030204" pitchFamily="18" charset="0"/>
                      </a:rPr>
                      <m:t>𝟐</m:t>
                    </m:r>
                  </m:oMath>
                </a14:m>
                <a:r>
                  <a:rPr lang="zh-CN" altLang="en-US" sz="1900" spc="-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是</a:t>
                </a:r>
                <a:r>
                  <a:rPr lang="zh-CN" altLang="en-US" sz="1900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未知常数</a:t>
                </a:r>
                <a:r>
                  <a:rPr lang="zh-CN" altLang="en-US" sz="19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，</a:t>
                </a:r>
                <a14:m>
                  <m:oMath xmlns:m="http://schemas.openxmlformats.org/officeDocument/2006/math">
                    <m:r>
                      <a:rPr lang="en-US" altLang="zh-CN" sz="1900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𝒃</m:t>
                    </m:r>
                    <m:r>
                      <a:rPr lang="en-US" altLang="zh-CN" sz="1900" b="1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𝟏</m:t>
                    </m:r>
                    <m:r>
                      <a:rPr lang="zh-CN" altLang="en-US" sz="1900" b="1" i="1" baseline="-30000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</m:t>
                    </m:r>
                    <m:r>
                      <a:rPr lang="zh-CN" altLang="en-US" sz="1900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  </m:t>
                    </m:r>
                    <m:r>
                      <a:rPr lang="zh-CN" altLang="en-US" sz="1900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，</m:t>
                    </m:r>
                    <m:r>
                      <a:rPr lang="en-US" altLang="zh-CN" sz="1800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𝒃</m:t>
                    </m:r>
                    <m:r>
                      <a:rPr lang="en-US" altLang="zh-CN" sz="1800" b="1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𝟐</m:t>
                    </m:r>
                  </m:oMath>
                </a14:m>
                <a:r>
                  <a:rPr lang="zh-CN" altLang="en-US" sz="19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是</a:t>
                </a:r>
                <a:r>
                  <a:rPr lang="zh-CN" altLang="en-US" sz="1900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随机变量</a:t>
                </a:r>
                <a:r>
                  <a:rPr lang="zh-CN" altLang="en-US" sz="19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，其具体数值随抽取的样本不同而不同。</a:t>
                </a:r>
                <a:endParaRPr lang="en-US" altLang="zh-CN" sz="1900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 lvl="1">
                  <a:lnSpc>
                    <a:spcPct val="150000"/>
                  </a:lnSpc>
                  <a:spcBef>
                    <a:spcPts val="49"/>
                  </a:spcBef>
                </a:pPr>
                <a:r>
                  <a:rPr lang="zh-CN" altLang="en-US" sz="1900" spc="-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总体回归方程中的</a:t>
                </a:r>
                <a14:m>
                  <m:oMath xmlns:m="http://schemas.openxmlformats.org/officeDocument/2006/math">
                    <m:r>
                      <a:rPr lang="el-GR" altLang="zh-CN" sz="19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JRIPGI+SymbolMT"/>
                      </a:rPr>
                      <m:t>𝜇</m:t>
                    </m:r>
                  </m:oMath>
                </a14:m>
                <a:r>
                  <a:rPr lang="el-GR" altLang="zh-CN" sz="1900" spc="-13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imes New Roman"/>
                  </a:rPr>
                  <a:t> </a:t>
                </a:r>
                <a:r>
                  <a:rPr lang="zh-CN" altLang="en-US" sz="19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是实际值</a:t>
                </a:r>
                <a:r>
                  <a:rPr lang="en-US" altLang="zh-CN" sz="1900" b="1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Y</a:t>
                </a:r>
                <a:r>
                  <a:rPr lang="zh-CN" altLang="en-US" sz="19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与未知总体直线</a:t>
                </a:r>
                <a:r>
                  <a:rPr lang="zh-CN" altLang="en-US" sz="1900" spc="-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的</a:t>
                </a:r>
                <a:r>
                  <a:rPr lang="zh-CN" altLang="en-US" sz="1900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垂直间隔</a:t>
                </a:r>
                <a:r>
                  <a:rPr lang="zh-CN" altLang="en-US" sz="19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，是</a:t>
                </a:r>
                <a:r>
                  <a:rPr lang="zh-CN" altLang="en-US" sz="1900" dirty="0">
                    <a:solidFill>
                      <a:srgbClr val="006565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无法直接观测</a:t>
                </a:r>
                <a:r>
                  <a:rPr lang="zh-CN" altLang="en-US" sz="19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的，而</a:t>
                </a:r>
                <a14:m>
                  <m:oMath xmlns:m="http://schemas.openxmlformats.org/officeDocument/2006/math">
                    <m:r>
                      <a:rPr lang="en-US" altLang="zh-CN" sz="1900" b="1" i="1" dirty="0" smtClean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𝒆</m:t>
                    </m:r>
                  </m:oMath>
                </a14:m>
                <a:r>
                  <a:rPr lang="zh-CN" altLang="en-US" sz="1900" spc="-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是实际值</a:t>
                </a:r>
                <a:r>
                  <a:rPr lang="en-US" altLang="zh-CN" sz="1900" b="1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Y</a:t>
                </a:r>
                <a:r>
                  <a:rPr lang="zh-CN" altLang="en-US" sz="19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与样本回归直线的间隔，当样本回归直线求出后，可以直接计算出</a:t>
                </a:r>
                <a14:m>
                  <m:oMath xmlns:m="http://schemas.openxmlformats.org/officeDocument/2006/math">
                    <m:r>
                      <a:rPr lang="en-US" altLang="zh-CN" sz="1900" b="1" i="1" dirty="0">
                        <a:solidFill>
                          <a:srgbClr val="FF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𝒆</m:t>
                    </m:r>
                  </m:oMath>
                </a14:m>
                <a:r>
                  <a:rPr lang="zh-CN" altLang="en-US" sz="1900" spc="-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的数值。</a:t>
                </a:r>
                <a:endParaRPr lang="en-US" altLang="zh-CN" sz="1900" spc="-24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>
                  <a:lnSpc>
                    <a:spcPct val="150000"/>
                  </a:lnSpc>
                  <a:spcBef>
                    <a:spcPts val="49"/>
                  </a:spcBef>
                </a:pPr>
                <a:r>
                  <a:rPr lang="zh-CN" altLang="en-US" sz="1900" dirty="0">
                    <a:solidFill>
                      <a:srgbClr val="7030A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联系</a:t>
                </a:r>
                <a:r>
                  <a:rPr lang="zh-CN" altLang="en-US" sz="1900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：</a:t>
                </a:r>
                <a:r>
                  <a:rPr lang="zh-CN" altLang="en-US" sz="19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样本回归方程是利用所掌握的样本信息，对总体回归方程的估计．</a:t>
                </a:r>
              </a:p>
              <a:p>
                <a:pPr>
                  <a:lnSpc>
                    <a:spcPct val="150000"/>
                  </a:lnSpc>
                </a:pPr>
                <a:endParaRPr lang="zh-CN" altLang="en-US" spc="-24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b="1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Tahoma"/>
                </a:endParaRPr>
              </a:p>
              <a:p>
                <a:pPr>
                  <a:lnSpc>
                    <a:spcPct val="150000"/>
                  </a:lnSpc>
                </a:pPr>
                <a:endParaRPr lang="zh-CN" altLang="en-US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>
                  <a:lnSpc>
                    <a:spcPct val="150000"/>
                  </a:lnSpc>
                  <a:spcBef>
                    <a:spcPts val="49"/>
                  </a:spcBef>
                </a:pPr>
                <a:endParaRPr lang="zh-CN" altLang="en-US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6EF4965-4756-A84A-9C4F-491BCA50F22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560" y="1916832"/>
                <a:ext cx="7920880" cy="3960440"/>
              </a:xfrm>
              <a:blipFill>
                <a:blip r:embed="rId2"/>
                <a:stretch>
                  <a:fillRect l="-4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433325034"/>
      </p:ext>
    </p:extLst>
  </p:cSld>
  <p:clrMapOvr>
    <a:masterClrMapping/>
  </p:clrMapOvr>
  <p:transition spd="med">
    <p:checker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65152" y="980728"/>
            <a:ext cx="2393055" cy="293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sz="1586" spc="666" dirty="0">
                <a:solidFill>
                  <a:srgbClr val="3232CC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/>
              </a:rPr>
              <a:t> </a:t>
            </a:r>
            <a:endParaRPr sz="2685" spc="-24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53148" y="5935154"/>
            <a:ext cx="39379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3"/>
              </a:lnSpc>
            </a:pPr>
            <a:r>
              <a:rPr sz="1220" spc="-32" dirty="0">
                <a:solidFill>
                  <a:srgbClr val="000000"/>
                </a:solidFill>
                <a:latin typeface="Tahoma"/>
                <a:cs typeface="Tahoma"/>
              </a:rPr>
              <a:t>48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CB8887-958A-8A43-945A-84ED8E580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805" y="704671"/>
            <a:ext cx="6571343" cy="1049235"/>
          </a:xfrm>
        </p:spPr>
        <p:txBody>
          <a:bodyPr/>
          <a:lstStyle/>
          <a:p>
            <a:pPr>
              <a:lnSpc>
                <a:spcPts val="4088"/>
              </a:lnSpc>
            </a:pPr>
            <a:r>
              <a:rPr lang="zh-CN" altLang="en-US" b="1" dirty="0">
                <a:solidFill>
                  <a:srgbClr val="323299"/>
                </a:solidFill>
                <a:latin typeface="KaiTi" panose="02010609060101010101" pitchFamily="49" charset="-122"/>
                <a:ea typeface="KaiTi" panose="02010609060101010101" pitchFamily="49" charset="-122"/>
                <a:cs typeface="CSNJCK+Arial-BoldMT"/>
              </a:rPr>
              <a:t>（</a:t>
            </a:r>
            <a:r>
              <a:rPr lang="en-US" altLang="zh-CN" b="1" dirty="0">
                <a:solidFill>
                  <a:srgbClr val="323299"/>
                </a:solidFill>
                <a:latin typeface="KaiTi" panose="02010609060101010101" pitchFamily="49" charset="-122"/>
                <a:ea typeface="KaiTi" panose="02010609060101010101" pitchFamily="49" charset="-122"/>
                <a:cs typeface="CSNJCK+Arial-BoldMT"/>
              </a:rPr>
              <a:t>7</a:t>
            </a:r>
            <a:r>
              <a:rPr lang="zh-CN" altLang="en-US" b="1" dirty="0">
                <a:solidFill>
                  <a:srgbClr val="323299"/>
                </a:solidFill>
                <a:latin typeface="KaiTi" panose="02010609060101010101" pitchFamily="49" charset="-122"/>
                <a:ea typeface="KaiTi" panose="02010609060101010101" pitchFamily="49" charset="-122"/>
                <a:cs typeface="CSNJCK+Arial-BoldMT"/>
              </a:rPr>
              <a:t>）“</a:t>
            </a:r>
            <a:r>
              <a:rPr lang="zh-CN" altLang="en-US" dirty="0">
                <a:solidFill>
                  <a:srgbClr val="323299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线性</a:t>
            </a:r>
            <a:r>
              <a:rPr lang="zh-CN" altLang="en-US" b="1" dirty="0">
                <a:solidFill>
                  <a:srgbClr val="323299"/>
                </a:solidFill>
                <a:latin typeface="KaiTi" panose="02010609060101010101" pitchFamily="49" charset="-122"/>
                <a:ea typeface="KaiTi" panose="02010609060101010101" pitchFamily="49" charset="-122"/>
                <a:cs typeface="CSNJCK+Arial-BoldMT"/>
              </a:rPr>
              <a:t>”</a:t>
            </a:r>
            <a:r>
              <a:rPr lang="zh-CN" altLang="en-US" dirty="0">
                <a:solidFill>
                  <a:srgbClr val="323299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回归的特殊含义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A602D71D-B382-BF45-B4C0-D7DF3844CC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1805" y="2029963"/>
                <a:ext cx="6474571" cy="3653743"/>
              </a:xfrm>
            </p:spPr>
            <p:txBody>
              <a:bodyPr>
                <a:normAutofit fontScale="85000" lnSpcReduction="2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3300" b="1" spc="-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变量线性</a:t>
                </a:r>
                <a:endParaRPr lang="en-US" altLang="zh-CN" sz="3300" b="1" spc="-24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线性的含义：应变量的条件均值是自变量的线性函数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4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函数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𝑌</m:t>
                    </m:r>
                    <m:r>
                      <a:rPr lang="en-US" altLang="zh-CN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=</m:t>
                    </m:r>
                    <m:r>
                      <a:rPr lang="en-US" altLang="zh-CN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𝑓</m:t>
                    </m:r>
                    <m:r>
                      <a:rPr lang="en-US" altLang="zh-CN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(</m:t>
                    </m:r>
                    <m:r>
                      <a:rPr lang="en-US" altLang="zh-CN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𝑋</m:t>
                    </m:r>
                    <m:r>
                      <a:rPr lang="en-US" altLang="zh-CN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)</m:t>
                    </m:r>
                    <m:r>
                      <a:rPr lang="zh-CN" altLang="en-US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SimSun"/>
                      </a:rPr>
                      <m:t>称为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𝑋</m:t>
                    </m:r>
                  </m:oMath>
                </a14:m>
                <a:r>
                  <a:rPr lang="zh-CN" altLang="en-US" sz="24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线性的，如果满足以下几个条件：</a:t>
                </a:r>
                <a:endParaRPr lang="en-US" altLang="zh-CN" sz="2400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400" i="1" spc="24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𝑋</m:t>
                    </m:r>
                  </m:oMath>
                </a14:m>
                <a:r>
                  <a:rPr lang="zh-CN" altLang="en-US" sz="2400" spc="4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仅以一次方的形式出现；</a:t>
                </a:r>
              </a:p>
              <a:p>
                <a:pPr lvl="2">
                  <a:lnSpc>
                    <a:spcPct val="150000"/>
                  </a:lnSpc>
                  <a:spcBef>
                    <a:spcPts val="459"/>
                  </a:spcBef>
                </a:pPr>
                <a:r>
                  <a:rPr lang="zh-CN" altLang="en-US" sz="2400" spc="4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不出现</a:t>
                </a:r>
                <a:r>
                  <a:rPr lang="en-US" altLang="zh-CN" sz="24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X</a:t>
                </a:r>
                <a:r>
                  <a:rPr lang="zh-CN" altLang="en-US" sz="2400" spc="4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乘或除以其他变量的形式（如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𝑋𝑍</m:t>
                    </m:r>
                    <m:r>
                      <a:rPr lang="zh-CN" altLang="en-US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SimSun"/>
                      </a:rPr>
                      <m:t>，</m:t>
                    </m:r>
                    <m:r>
                      <a:rPr lang="en-US" altLang="zh-CN" sz="24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𝑋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/</m:t>
                    </m:r>
                    <m:r>
                      <a:rPr lang="en-US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𝑍</m:t>
                    </m:r>
                  </m:oMath>
                </a14:m>
                <a:r>
                  <a:rPr lang="zh-CN" altLang="en-US" sz="2400" spc="4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为另一变量）。</a:t>
                </a:r>
              </a:p>
            </p:txBody>
          </p:sp>
        </mc:Choice>
        <mc:Fallback xmlns="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A602D71D-B382-BF45-B4C0-D7DF3844CC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1805" y="2029963"/>
                <a:ext cx="6474571" cy="3653743"/>
              </a:xfrm>
              <a:blipFill>
                <a:blip r:embed="rId2"/>
                <a:stretch>
                  <a:fillRect l="-1566" t="-346" r="-783" b="-173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855541845"/>
      </p:ext>
    </p:extLst>
  </p:cSld>
  <p:clrMapOvr>
    <a:masterClrMapping/>
  </p:clrMapOvr>
  <p:transition spd="med">
    <p:checker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265152" y="980728"/>
            <a:ext cx="2393055" cy="29399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660"/>
              </a:lnSpc>
            </a:pPr>
            <a:r>
              <a:rPr sz="1586" spc="666" dirty="0">
                <a:solidFill>
                  <a:srgbClr val="3232CC"/>
                </a:solidFill>
                <a:latin typeface="KaiTi" panose="02010609060101010101" pitchFamily="49" charset="-122"/>
                <a:ea typeface="KaiTi" panose="02010609060101010101" pitchFamily="49" charset="-122"/>
                <a:cs typeface="Times New Roman"/>
              </a:rPr>
              <a:t> </a:t>
            </a:r>
            <a:endParaRPr sz="2685" spc="-24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053148" y="5935154"/>
            <a:ext cx="39379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3"/>
              </a:lnSpc>
            </a:pPr>
            <a:r>
              <a:rPr sz="1220" spc="-32" dirty="0">
                <a:solidFill>
                  <a:srgbClr val="000000"/>
                </a:solidFill>
                <a:latin typeface="Tahoma"/>
                <a:cs typeface="Tahoma"/>
              </a:rPr>
              <a:t>48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CCB8887-958A-8A43-945A-84ED8E580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1805" y="704671"/>
            <a:ext cx="6571343" cy="1049235"/>
          </a:xfrm>
        </p:spPr>
        <p:txBody>
          <a:bodyPr/>
          <a:lstStyle/>
          <a:p>
            <a:r>
              <a:rPr lang="zh-CN" altLang="en-US" b="1" dirty="0">
                <a:solidFill>
                  <a:srgbClr val="323299"/>
                </a:solidFill>
                <a:latin typeface="KaiTi" panose="02010609060101010101" pitchFamily="49" charset="-122"/>
                <a:ea typeface="KaiTi" panose="02010609060101010101" pitchFamily="49" charset="-122"/>
                <a:cs typeface="CSNJCK+Arial-BoldMT"/>
              </a:rPr>
              <a:t>（</a:t>
            </a:r>
            <a:r>
              <a:rPr lang="en-US" altLang="zh-CN" b="1" dirty="0">
                <a:solidFill>
                  <a:srgbClr val="323299"/>
                </a:solidFill>
                <a:latin typeface="KaiTi" panose="02010609060101010101" pitchFamily="49" charset="-122"/>
                <a:ea typeface="KaiTi" panose="02010609060101010101" pitchFamily="49" charset="-122"/>
                <a:cs typeface="CSNJCK+Arial-BoldMT"/>
              </a:rPr>
              <a:t>7</a:t>
            </a:r>
            <a:r>
              <a:rPr lang="zh-CN" altLang="en-US" b="1" dirty="0">
                <a:solidFill>
                  <a:srgbClr val="323299"/>
                </a:solidFill>
                <a:latin typeface="KaiTi" panose="02010609060101010101" pitchFamily="49" charset="-122"/>
                <a:ea typeface="KaiTi" panose="02010609060101010101" pitchFamily="49" charset="-122"/>
                <a:cs typeface="CSNJCK+Arial-BoldMT"/>
              </a:rPr>
              <a:t>）“</a:t>
            </a:r>
            <a:r>
              <a:rPr lang="zh-CN" altLang="en-US" dirty="0">
                <a:solidFill>
                  <a:srgbClr val="323299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线性</a:t>
            </a:r>
            <a:r>
              <a:rPr lang="zh-CN" altLang="en-US" b="1" dirty="0">
                <a:solidFill>
                  <a:srgbClr val="323299"/>
                </a:solidFill>
                <a:latin typeface="KaiTi" panose="02010609060101010101" pitchFamily="49" charset="-122"/>
                <a:ea typeface="KaiTi" panose="02010609060101010101" pitchFamily="49" charset="-122"/>
                <a:cs typeface="CSNJCK+Arial-BoldMT"/>
              </a:rPr>
              <a:t>”</a:t>
            </a:r>
            <a:r>
              <a:rPr lang="zh-CN" altLang="en-US" dirty="0">
                <a:solidFill>
                  <a:srgbClr val="323299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回归的特殊含义</a:t>
            </a:r>
            <a:br>
              <a:rPr lang="en-US" altLang="zh-CN" dirty="0">
                <a:solidFill>
                  <a:srgbClr val="323299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</a:b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A602D71D-B382-BF45-B4C0-D7DF3844CC6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81805" y="1988841"/>
                <a:ext cx="6571343" cy="3694866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b="1" spc="-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参数线性</a:t>
                </a:r>
                <a:endParaRPr lang="en-US" altLang="zh-CN" b="1" spc="-24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应变量的条件均值是参数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B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的线性函数，而变量之间并不一定是线性的。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如</a:t>
                </a:r>
                <a14:m>
                  <m:oMath xmlns:m="http://schemas.openxmlformats.org/officeDocument/2006/math"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𝐸</m:t>
                    </m:r>
                    <m:d>
                      <m:dPr>
                        <m:ctrlP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ahoma"/>
                          </a:rPr>
                        </m:ctrlPr>
                      </m:dPr>
                      <m:e>
                        <m:r>
                          <a:rPr lang="en-US" altLang="zh-CN" sz="20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ahoma"/>
                          </a:rPr>
                          <m:t>𝑌</m:t>
                        </m:r>
                      </m:e>
                    </m:d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=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𝐵</m:t>
                    </m:r>
                    <m:r>
                      <a:rPr lang="en-US" altLang="zh-CN" sz="2000" i="1" baseline="-25195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1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+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𝐵</m:t>
                    </m:r>
                    <m:r>
                      <a:rPr lang="en-US" altLang="zh-CN" sz="2000" i="1" baseline="-25195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2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𝑋</m:t>
                    </m:r>
                    <m:r>
                      <a:rPr lang="en-US" altLang="zh-CN" sz="2000" i="1" baseline="-25195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𝑖</m:t>
                    </m:r>
                    <m:r>
                      <a:rPr lang="en-US" altLang="zh-CN" sz="2000" i="1" baseline="28639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2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,</m:t>
                    </m:r>
                    <m:r>
                      <a:rPr lang="en-US" altLang="zh-CN" sz="200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𝐸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(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𝑌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)=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𝐵</m:t>
                    </m:r>
                    <m:r>
                      <a:rPr lang="en-US" altLang="zh-CN" sz="2000" i="1" spc="134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 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+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𝐵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/</m:t>
                    </m:r>
                    <m:r>
                      <a:rPr lang="en-US" altLang="zh-CN" sz="20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𝑋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均称为参数线性。</a:t>
                </a:r>
                <a:endParaRPr lang="en-US" altLang="zh-CN" sz="2000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 lvl="1">
                  <a:lnSpc>
                    <a:spcPct val="150000"/>
                  </a:lnSpc>
                </a:pPr>
                <a:r>
                  <a:rPr lang="zh-CN" altLang="en-US" sz="2000" b="1" dirty="0">
                    <a:solidFill>
                      <a:srgbClr val="7030A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本书主要关注参数线性模型，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即后文提到的线性回归是指参数线性的回归。</a:t>
                </a:r>
                <a:endParaRPr lang="zh-CN" altLang="en-US" sz="20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" name="内容占位符 10">
                <a:extLst>
                  <a:ext uri="{FF2B5EF4-FFF2-40B4-BE49-F238E27FC236}">
                    <a16:creationId xmlns:a16="http://schemas.microsoft.com/office/drawing/2014/main" id="{A602D71D-B382-BF45-B4C0-D7DF3844CC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81805" y="1988841"/>
                <a:ext cx="6571343" cy="3694866"/>
              </a:xfrm>
              <a:blipFill>
                <a:blip r:embed="rId2"/>
                <a:stretch>
                  <a:fillRect l="-7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>
    <p:checker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 txBox="1"/>
          <p:nvPr/>
        </p:nvSpPr>
        <p:spPr>
          <a:xfrm>
            <a:off x="8133675" y="5907891"/>
            <a:ext cx="313132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3"/>
              </a:lnSpc>
            </a:pPr>
            <a:r>
              <a:rPr sz="1220" dirty="0">
                <a:solidFill>
                  <a:srgbClr val="000000"/>
                </a:solidFill>
                <a:latin typeface="Tahoma"/>
                <a:cs typeface="Tahoma"/>
              </a:rPr>
              <a:t>2</a:t>
            </a:r>
          </a:p>
        </p:txBody>
      </p:sp>
      <p:sp>
        <p:nvSpPr>
          <p:cNvPr id="8" name="标题 7">
            <a:extLst>
              <a:ext uri="{FF2B5EF4-FFF2-40B4-BE49-F238E27FC236}">
                <a16:creationId xmlns:a16="http://schemas.microsoft.com/office/drawing/2014/main" id="{A2ABB81F-0D70-DE43-9334-B0D68FCB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学习要求</a:t>
            </a:r>
            <a:br>
              <a:rPr lang="zh-CN" altLang="en-US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</a:br>
            <a:endParaRPr kumimoji="1" lang="zh-CN" altLang="en-US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CBD8F205-2739-C44D-85CA-A1B853C0A25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lnSpc>
                <a:spcPct val="150000"/>
              </a:lnSpc>
            </a:pPr>
            <a:r>
              <a:rPr lang="zh-CN" altLang="en-US" spc="788" dirty="0">
                <a:latin typeface="KaiTi" panose="02010609060101010101" pitchFamily="49" charset="-122"/>
                <a:ea typeface="KaiTi" panose="02010609060101010101" pitchFamily="49" charset="-122"/>
                <a:cs typeface="Times New Roman"/>
              </a:rPr>
              <a:t> </a:t>
            </a:r>
            <a:r>
              <a:rPr lang="zh-CN" altLang="en-US" spc="66" dirty="0"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这是整个课程重要的基础部分。</a:t>
            </a:r>
          </a:p>
          <a:p>
            <a:pPr lvl="1">
              <a:lnSpc>
                <a:spcPct val="150000"/>
              </a:lnSpc>
              <a:spcBef>
                <a:spcPts val="925"/>
              </a:spcBef>
            </a:pPr>
            <a:r>
              <a:rPr lang="zh-CN" altLang="en-US" sz="2000" spc="66" dirty="0"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（</a:t>
            </a:r>
            <a:r>
              <a:rPr lang="en-US" altLang="zh-CN" sz="2000" b="1" spc="39" dirty="0"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1</a:t>
            </a:r>
            <a:r>
              <a:rPr lang="zh-CN" altLang="en-US" sz="2000" spc="66" dirty="0"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）熟练掌握一元线性回归模型的基本理论和建模方法；</a:t>
            </a:r>
          </a:p>
          <a:p>
            <a:pPr lvl="1">
              <a:lnSpc>
                <a:spcPct val="150000"/>
              </a:lnSpc>
              <a:spcBef>
                <a:spcPts val="195"/>
              </a:spcBef>
            </a:pPr>
            <a:r>
              <a:rPr lang="zh-CN" altLang="en-US" sz="2000" spc="66" dirty="0"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（</a:t>
            </a:r>
            <a:r>
              <a:rPr lang="en-US" altLang="zh-CN" sz="2000" b="1" spc="39" dirty="0"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2</a:t>
            </a:r>
            <a:r>
              <a:rPr lang="zh-CN" altLang="en-US" sz="2000" spc="66" dirty="0"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）清楚一元线性回归的古典假定条件、数学推导和结论；</a:t>
            </a:r>
          </a:p>
          <a:p>
            <a:pPr lvl="1">
              <a:lnSpc>
                <a:spcPct val="150000"/>
              </a:lnSpc>
              <a:spcBef>
                <a:spcPts val="195"/>
              </a:spcBef>
            </a:pPr>
            <a:r>
              <a:rPr lang="zh-CN" altLang="en-US" sz="2000" spc="66" dirty="0"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（</a:t>
            </a:r>
            <a:r>
              <a:rPr lang="en-US" altLang="zh-CN" sz="2000" b="1" spc="39" dirty="0"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3</a:t>
            </a:r>
            <a:r>
              <a:rPr lang="zh-CN" altLang="en-US" sz="2000" spc="66" dirty="0"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）熟知一元线性回归模型的有关检验；</a:t>
            </a:r>
          </a:p>
          <a:p>
            <a:pPr lvl="1">
              <a:lnSpc>
                <a:spcPct val="150000"/>
              </a:lnSpc>
              <a:spcBef>
                <a:spcPts val="408"/>
              </a:spcBef>
            </a:pPr>
            <a:r>
              <a:rPr lang="zh-CN" altLang="en-US" sz="2000" spc="66" dirty="0"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（</a:t>
            </a:r>
            <a:r>
              <a:rPr lang="en-US" altLang="zh-CN" sz="2000" b="1" spc="39" dirty="0"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4</a:t>
            </a:r>
            <a:r>
              <a:rPr lang="zh-CN" altLang="en-US" sz="2000" spc="66" dirty="0"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）能够运用</a:t>
            </a:r>
            <a:r>
              <a:rPr lang="en-US" altLang="zh-CN" sz="2000" spc="66" dirty="0" err="1"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stata</a:t>
            </a:r>
            <a:r>
              <a:rPr lang="zh-CN" altLang="en-US" sz="2000" spc="66" dirty="0"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独立地建立一元线性回归模型。</a:t>
            </a:r>
          </a:p>
          <a:p>
            <a:endParaRPr kumimoji="1" lang="zh-CN" altLang="en-US" dirty="0"/>
          </a:p>
        </p:txBody>
      </p:sp>
    </p:spTree>
  </p:cSld>
  <p:clrMapOvr>
    <a:masterClrMapping/>
  </p:clrMapOvr>
  <p:transition spd="med">
    <p:checker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7AB8C72-359D-CF4A-9C3D-3E8503085D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solidFill>
                  <a:srgbClr val="323299"/>
                </a:solidFill>
                <a:latin typeface="KaiTi" panose="02010609060101010101" pitchFamily="49" charset="-122"/>
                <a:ea typeface="KaiTi" panose="02010609060101010101" pitchFamily="49" charset="-122"/>
                <a:cs typeface="CSNJCK+Arial-BoldMT"/>
              </a:rPr>
              <a:t>“</a:t>
            </a:r>
            <a:r>
              <a:rPr lang="zh-CN" altLang="en-US" dirty="0">
                <a:solidFill>
                  <a:srgbClr val="323299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线性</a:t>
            </a:r>
            <a:r>
              <a:rPr lang="zh-CN" altLang="en-US" b="1" dirty="0">
                <a:solidFill>
                  <a:srgbClr val="323299"/>
                </a:solidFill>
                <a:latin typeface="KaiTi" panose="02010609060101010101" pitchFamily="49" charset="-122"/>
                <a:ea typeface="KaiTi" panose="02010609060101010101" pitchFamily="49" charset="-122"/>
                <a:cs typeface="CSNJCK+Arial-BoldMT"/>
              </a:rPr>
              <a:t>”</a:t>
            </a:r>
            <a:r>
              <a:rPr lang="zh-CN" altLang="en-US" dirty="0">
                <a:solidFill>
                  <a:srgbClr val="323299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回归的特殊含义</a:t>
            </a:r>
            <a:br>
              <a:rPr lang="zh-CN" altLang="en-US" dirty="0">
                <a:solidFill>
                  <a:srgbClr val="323299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A050F63-F81A-4A48-B670-E8BFBAAD1FFF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20000"/>
              </a:bodyPr>
              <a:lstStyle/>
              <a:p>
                <a:pPr marL="0" marR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zh-CN" altLang="en-US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模型中参数是线性的，而其中一个或者多个变量是非线性时，</a:t>
                </a:r>
                <a:r>
                  <a:rPr lang="zh-CN" altLang="en-US" u="sng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通过简单的变量置换</a:t>
                </a:r>
                <a:r>
                  <a:rPr lang="zh-CN" altLang="en-US" spc="-1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就可以化</a:t>
                </a:r>
                <a:r>
                  <a:rPr lang="zh-CN" altLang="en-US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为参数和变量都是线性的模型。例如，需求函数模型中需求量与价格之间的关系为非线性时</a:t>
                </a: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  </m:t>
                    </m:r>
                  </m:oMath>
                </a14:m>
                <a:endParaRPr lang="en-US" altLang="zh-CN" b="0" i="1" dirty="0">
                  <a:latin typeface="Cambria Math" panose="020405030504060302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zh-CN" altLang="en-US" b="0" i="1" smtClean="0">
                        <a:latin typeface="Cambria Math" panose="02040503050406030204" pitchFamily="18" charset="0"/>
                      </a:rPr>
                      <m:t>  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令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  <m:r>
                      <a:rPr lang="en-US" altLang="zh-CN" i="1">
                        <a:latin typeface="Cambria Math" panose="02040503050406030204" pitchFamily="18" charset="0"/>
                      </a:rPr>
                      <m:t> 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b="0" i="1" smtClean="0">
                            <a:latin typeface="Cambria Math" panose="02040503050406030204" pitchFamily="18" charset="0"/>
                          </a:rPr>
                          <m:t>    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altLang="zh-CN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dirty="0"/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zh-CN" altLang="en-US" i="1">
                        <a:latin typeface="Cambria Math" panose="02040503050406030204" pitchFamily="18" charset="0"/>
                      </a:rPr>
                      <m:t>𝛽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zh-CN" altLang="en-US" i="1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𝑢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</m:oMath>
                </a14:m>
                <a:endParaRPr kumimoji="1" lang="zh-CN" altLang="en-US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A050F63-F81A-4A48-B670-E8BFBAAD1FFF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26834831"/>
      </p:ext>
    </p:extLst>
  </p:cSld>
  <p:clrMapOvr>
    <a:masterClrMapping/>
  </p:clrMapOvr>
  <p:transition spd="med">
    <p:checker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A19371-3B2C-A84E-BE52-3527578A2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dirty="0">
                <a:solidFill>
                  <a:srgbClr val="703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关于参数的字母表示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B368737-CDB8-8941-840C-D7AB708576E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在双变量回归模型的参数表示方面，不同教材表示防范不一样：</a:t>
                </a:r>
                <a:endParaRPr kumimoji="1"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kumimoji="1"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1</a:t>
                </a:r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）总体参数有时用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zh-CN" altLang="en-US" b="0" i="1" smtClean="0">
                            <a:latin typeface="Cambria Math" panose="020405030504060302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，通过样本估计出来的参数用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acc>
                          <m:accPr>
                            <m:chr m:val="̂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𝛽</m:t>
                                </m:r>
                              </m:e>
                              <m:sub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表示；</a:t>
                </a:r>
                <a:endParaRPr kumimoji="1"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kumimoji="1"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2</a:t>
                </a:r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）总体参数有时用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，通过样本估计出来的参数用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kumimoji="1" lang="en-US" altLang="zh-CN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表示；</a:t>
                </a:r>
                <a:endParaRPr kumimoji="1"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kumimoji="1"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3</a:t>
                </a:r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）总体参数有时用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sSub>
                          <m:sSubPr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d>
                  </m:oMath>
                </a14:m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，通过样本估计出来的参数用</a:t>
                </a:r>
                <a14:m>
                  <m:oMath xmlns:m="http://schemas.openxmlformats.org/officeDocument/2006/math">
                    <m:d>
                      <m:dPr>
                        <m:ctrlPr>
                          <a:rPr kumimoji="1" lang="en-US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acc>
                          <m:accPr>
                            <m:chr m:val="̂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acc>
                        <m:r>
                          <a:rPr kumimoji="1" lang="zh-CN" altLang="en-US" i="1">
                            <a:latin typeface="Cambria Math" panose="02040503050406030204" pitchFamily="18" charset="0"/>
                          </a:rPr>
                          <m:t>，</m:t>
                        </m:r>
                        <m:acc>
                          <m:accPr>
                            <m:chr m:val="̂"/>
                            <m:ctrlPr>
                              <a:rPr kumimoji="1" lang="en-US" altLang="zh-CN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sSub>
                              <m:sSubPr>
                                <m:ctrlPr>
                                  <a:rPr kumimoji="1"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b="0" i="1" smtClean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acc>
                      </m:e>
                    </m:d>
                  </m:oMath>
                </a14:m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表示。</a:t>
                </a:r>
                <a:endParaRPr kumimoji="1"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kumimoji="1"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kumimoji="1" lang="zh-CN" altLang="en-US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B368737-CDB8-8941-840C-D7AB708576E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640739"/>
      </p:ext>
    </p:extLst>
  </p:cSld>
  <p:clrMapOvr>
    <a:masterClrMapping/>
  </p:clrMapOvr>
  <p:transition spd="med">
    <p:checker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BE6284D2-0D81-2B4B-A0B5-BD72B4A41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二、参数估计：普通最小二乘法</a:t>
            </a:r>
            <a:b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2B69967-A93A-4A41-BDE4-DC9C63566EE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33915427"/>
      </p:ext>
    </p:extLst>
  </p:cSld>
  <p:clrMapOvr>
    <a:masterClrMapping/>
  </p:clrMapOvr>
  <p:transition spd="med">
    <p:checker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9536635A-851E-3A48-8A69-27833EEA3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12291" name="Rectangle 3">
            <a:extLst>
              <a:ext uri="{FF2B5EF4-FFF2-40B4-BE49-F238E27FC236}">
                <a16:creationId xmlns:a16="http://schemas.microsoft.com/office/drawing/2014/main" id="{E961D6C4-2D7A-7947-9842-6511E37EB7EF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普通最小二乘法（ 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Ordinary Least Square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 ，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OLS）</a:t>
            </a:r>
          </a:p>
          <a:p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  普通最小二乘法的基本原理</a:t>
            </a:r>
          </a:p>
          <a:p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  普通最小二乘估计量</a:t>
            </a:r>
          </a:p>
          <a:p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  普通最小二乘估计量的性质</a:t>
            </a:r>
          </a:p>
          <a:p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﹡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极大似然法（ 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Maximum Likelihood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 ，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ML)</a:t>
            </a:r>
          </a:p>
          <a:p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2292" name="Rectangle 4">
            <a:extLst>
              <a:ext uri="{FF2B5EF4-FFF2-40B4-BE49-F238E27FC236}">
                <a16:creationId xmlns:a16="http://schemas.microsoft.com/office/drawing/2014/main" id="{02702F9B-C9A4-8E40-9D2B-04EEEF2DF8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309" y="866860"/>
            <a:ext cx="6283990" cy="924553"/>
          </a:xfrm>
          <a:prstGeom prst="rect">
            <a:avLst/>
          </a:prstGeom>
          <a:solidFill>
            <a:srgbClr val="99CC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 sz="3200" b="1" dirty="0">
                <a:latin typeface="KaiTi" panose="02010609060101010101" pitchFamily="49" charset="-122"/>
                <a:ea typeface="KaiTi" panose="02010609060101010101" pitchFamily="49" charset="-122"/>
              </a:rPr>
              <a:t>参数估计的方法</a:t>
            </a:r>
            <a:b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endParaRPr lang="zh-CN" altLang="en-US" sz="32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2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22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FFCCFF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build="p" autoUpdateAnimBg="0"/>
      <p:bldP spid="12292" grpId="0" animBg="1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59203-0388-E546-BADE-76F803BAEE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43491" y="867036"/>
            <a:ext cx="6571343" cy="1049235"/>
          </a:xfrm>
        </p:spPr>
        <p:txBody>
          <a:bodyPr/>
          <a:lstStyle/>
          <a:p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、普通最小二乘法(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OLS)</a:t>
            </a:r>
            <a:b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</a:br>
            <a:endParaRPr kumimoji="1"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A760BAE2-F25B-CF4D-AA4F-F32115881C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对于一元线性回归模型</a:t>
                </a:r>
                <a:r>
                  <a:rPr lang="en-US" altLang="zh-CN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:</a:t>
                </a:r>
              </a:p>
              <a:p>
                <a:pPr marL="0" indent="0">
                  <a:lnSpc>
                    <a:spcPct val="150000"/>
                  </a:lnSpc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ar-AE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ahoma"/>
                            </a:rPr>
                          </m:ctrlPr>
                        </m:sSubPr>
                        <m:e>
                          <m:r>
                            <a:rPr lang="ar-AE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ahoma"/>
                            </a:rPr>
                            <m:t>𝑌</m:t>
                          </m:r>
                        </m:e>
                        <m:sub>
                          <m:r>
                            <a:rPr lang="ar-AE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Tahoma"/>
                            </a:rPr>
                            <m:t>𝑖</m:t>
                          </m:r>
                        </m:sub>
                      </m:sSub>
                      <m:r>
                        <a:rPr lang="ar-AE" altLang="zh-CN" b="1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Tahoma"/>
                        </a:rPr>
                        <m:t>=</m:t>
                      </m:r>
                      <m:sSub>
                        <m:sSubPr>
                          <m:ctrlPr>
                            <a:rPr lang="ar-AE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SimSun"/>
                            </a:rPr>
                            <m:t>𝛽</m:t>
                          </m:r>
                        </m:e>
                        <m:sub>
                          <m:r>
                            <a:rPr lang="ar-AE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ar-AE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SimSun"/>
                        </a:rPr>
                        <m:t>+</m:t>
                      </m:r>
                      <m:r>
                        <a:rPr lang="ar-AE" altLang="zh-CN" i="1" spc="34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SimSun"/>
                        </a:rPr>
                        <m:t> </m:t>
                      </m:r>
                      <m:sSub>
                        <m:sSubPr>
                          <m:ctrlPr>
                            <a:rPr lang="ar-AE" altLang="zh-CN" i="1" spc="34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SimSun"/>
                            </a:rPr>
                            <m:t>𝛽</m:t>
                          </m:r>
                        </m:e>
                        <m:sub>
                          <m:r>
                            <a:rPr lang="ar-AE" altLang="zh-CN" i="1" spc="34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r>
                        <a:rPr lang="ar-AE" altLang="zh-CN" i="1" spc="-332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SimSun"/>
                        </a:rPr>
                        <m:t> </m:t>
                      </m:r>
                      <m:sSub>
                        <m:sSubPr>
                          <m:ctrlPr>
                            <a:rPr lang="ar-AE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SimSun"/>
                            </a:rPr>
                            <m:t>𝑋</m:t>
                          </m:r>
                        </m:e>
                        <m:sub>
                          <m:r>
                            <a:rPr lang="ar-AE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ar-AE" altLang="zh-CN" i="1" dirty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  <a:cs typeface="SimSun"/>
                        </a:rPr>
                        <m:t>+</m:t>
                      </m:r>
                      <m:sSub>
                        <m:sSubPr>
                          <m:ctrlPr>
                            <a:rPr lang="ar-AE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ar-AE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  <a:cs typeface="SimSun"/>
                            </a:rPr>
                            <m:t>𝜇</m:t>
                          </m:r>
                        </m:e>
                        <m:sub>
                          <m:r>
                            <a:rPr lang="ar-AE" altLang="zh-CN" i="1" dirty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US" altLang="zh-CN" dirty="0">
                  <a:solidFill>
                    <a:srgbClr val="0000CC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如何利用样本数据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ahoma"/>
                              </a:rPr>
                            </m:ctrlPr>
                          </m:sSubPr>
                          <m:e>
                            <m:r>
                              <a:rPr lang="ar-AE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ahoma"/>
                              </a:rPr>
                              <m:t>𝑌</m:t>
                            </m:r>
                          </m:e>
                          <m:sub>
                            <m:r>
                              <a:rPr lang="ar-AE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ahoma"/>
                              </a:rPr>
                              <m:t>𝑖</m:t>
                            </m:r>
                          </m:sub>
                        </m:sSub>
                        <m:r>
                          <a:rPr lang="ar-AE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ahoma"/>
                          </a:rPr>
                          <m:t>,</m:t>
                        </m:r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ahoma"/>
                          </a:rPr>
                          <m:t> </m:t>
                        </m:r>
                        <m:sSub>
                          <m:sSubPr>
                            <m:ctrlPr>
                              <a:rPr lang="ar-AE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SimSun"/>
                              </a:rPr>
                              <m:t>𝑋</m:t>
                            </m:r>
                          </m:e>
                          <m:sub>
                            <m:r>
                              <a:rPr lang="ar-AE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如何求出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ar-AE" altLang="zh-CN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SimSun"/>
                          </a:rPr>
                          <m:t>𝛽</m:t>
                        </m:r>
                      </m:e>
                      <m:sub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 </m:t>
                    </m:r>
                    <m:r>
                      <a:rPr lang="zh-CN" altLang="en-US" b="0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</a:rPr>
                      <m:t>，</m:t>
                    </m:r>
                    <m:r>
                      <a:rPr lang="ar-AE" altLang="zh-CN" i="1" spc="34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SimSun"/>
                      </a:rPr>
                      <m:t> </m:t>
                    </m:r>
                    <m:sSub>
                      <m:sSubPr>
                        <m:ctrlPr>
                          <a:rPr lang="ar-AE" altLang="zh-CN" i="1" spc="34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ar-AE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SimSun"/>
                          </a:rPr>
                          <m:t>𝛽</m:t>
                        </m:r>
                      </m:e>
                      <m:sub>
                        <m:r>
                          <a:rPr lang="en-US" altLang="zh-CN" i="1" spc="34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pc="3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</a:rPr>
                  <a:t>的估计值？</a:t>
                </a:r>
                <a:endParaRPr lang="en-US" altLang="zh-CN" spc="34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问题就是如何在给定关于总体某些假设的条件下，</a:t>
                </a:r>
                <a:r>
                  <a:rPr lang="zh-CN" altLang="en-US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寻找一条拟合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i="1">
                            <a:solidFill>
                              <a:srgbClr val="0000CC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ar-AE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ahoma"/>
                              </a:rPr>
                            </m:ctrlPr>
                          </m:sSubPr>
                          <m:e>
                            <m:r>
                              <a:rPr lang="ar-AE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ahoma"/>
                              </a:rPr>
                              <m:t>𝑌</m:t>
                            </m:r>
                          </m:e>
                          <m:sub>
                            <m:r>
                              <a:rPr lang="ar-AE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Tahoma"/>
                              </a:rPr>
                              <m:t>𝑖</m:t>
                            </m:r>
                          </m:sub>
                        </m:sSub>
                        <m:r>
                          <a:rPr lang="ar-AE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ahoma"/>
                          </a:rPr>
                          <m:t>,</m:t>
                        </m:r>
                        <m:r>
                          <a:rPr lang="en-US" altLang="zh-CN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ahoma"/>
                          </a:rPr>
                          <m:t> </m:t>
                        </m:r>
                        <m:sSub>
                          <m:sSubPr>
                            <m:ctrlPr>
                              <a:rPr lang="ar-AE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ar-AE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  <a:cs typeface="SimSun"/>
                              </a:rPr>
                              <m:t>𝑋</m:t>
                            </m:r>
                          </m:e>
                          <m:sub>
                            <m:r>
                              <a:rPr lang="ar-AE" altLang="zh-CN" i="1" dirty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zh-CN" altLang="en-US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散点的直线？</a:t>
                </a:r>
                <a:r>
                  <a:rPr lang="zh-CN" altLang="en-US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依据什么准则寻找一条合适的直线？</a:t>
                </a:r>
                <a:endParaRPr lang="en-US" altLang="zh-CN" spc="24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006565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这就是线性回归模型的估计问题。</a:t>
                </a:r>
                <a:endParaRPr kumimoji="1" lang="zh-CN" altLang="en-US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A760BAE2-F25B-CF4D-AA4F-F32115881C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b="-219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71017146"/>
      </p:ext>
    </p:extLst>
  </p:cSld>
  <p:clrMapOvr>
    <a:masterClrMapping/>
  </p:clrMapOvr>
  <p:transition spd="med">
    <p:checker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59203-0388-E546-BADE-76F803BAE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、普通最小二乘法(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OLS)</a:t>
            </a:r>
            <a:b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A760BAE2-F25B-CF4D-AA4F-F32115881C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43491" y="1853755"/>
                <a:ext cx="6571343" cy="380749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最小二乘法的思路</a:t>
                </a:r>
                <a:endParaRPr lang="en-US" altLang="zh-CN" dirty="0">
                  <a:solidFill>
                    <a:srgbClr val="0000CC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 lvl="1">
                  <a:lnSpc>
                    <a:spcPts val="2609"/>
                  </a:lnSpc>
                </a:pPr>
                <a:r>
                  <a:rPr lang="zh-CN" altLang="en-US" sz="2000" spc="-29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（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1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）为了精确地描述</a:t>
                </a:r>
                <a:r>
                  <a:rPr lang="en-US" altLang="zh-CN" sz="2000" b="1" spc="-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Y</a:t>
                </a:r>
                <a:r>
                  <a:rPr lang="zh-CN" altLang="en-US" sz="2000" spc="-29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与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X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之间的关系，必须使用这两个变量的</a:t>
                </a:r>
                <a:r>
                  <a:rPr lang="zh-CN" altLang="en-US" sz="2000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每一对观察值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，才不至于以点概面（作到</a:t>
                </a:r>
                <a:r>
                  <a:rPr lang="zh-CN" altLang="en-US" sz="2000" spc="-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全面）。</a:t>
                </a:r>
                <a:endParaRPr lang="en-US" altLang="zh-CN" sz="2000" spc="-24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 lvl="1">
                  <a:lnSpc>
                    <a:spcPts val="2609"/>
                  </a:lnSpc>
                </a:pPr>
                <a:r>
                  <a:rPr lang="zh-CN" altLang="en-US" sz="2000" b="1" spc="-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（</a:t>
                </a:r>
                <a:r>
                  <a:rPr lang="en-US" altLang="zh-CN" sz="2000" b="1" spc="-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2</a:t>
                </a:r>
                <a:r>
                  <a:rPr lang="zh-CN" altLang="en-US" sz="2000" b="1" spc="-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）判断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 </m:t>
                    </m:r>
                    <m:r>
                      <a:rPr lang="en-US" altLang="zh-CN" sz="20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𝒀</m:t>
                    </m:r>
                    <m:r>
                      <a:rPr lang="zh-CN" altLang="en-US" sz="2000" i="1" spc="-29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SimSun"/>
                      </a:rPr>
                      <m:t>与</m:t>
                    </m:r>
                    <m:r>
                      <a:rPr lang="en-US" altLang="zh-CN" sz="20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𝑿</m:t>
                    </m:r>
                  </m:oMath>
                </a14:m>
                <a:r>
                  <a:rPr lang="zh-CN" altLang="en-US" sz="20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之间是否是直线关系（协方差或相关系数）？若是，将用一条直线描述它们之间的关系。</a:t>
                </a:r>
                <a:endParaRPr lang="en-US" altLang="zh-CN" sz="2000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 lvl="1">
                  <a:lnSpc>
                    <a:spcPts val="2609"/>
                  </a:lnSpc>
                </a:pPr>
                <a:r>
                  <a:rPr lang="zh-CN" altLang="en-US" sz="20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（</a:t>
                </a:r>
                <a:r>
                  <a:rPr lang="en-US" altLang="zh-CN" sz="20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3)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 在</a:t>
                </a:r>
                <a:r>
                  <a:rPr lang="en-US" altLang="zh-CN" sz="2000" b="1" spc="-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Y</a:t>
                </a:r>
                <a:r>
                  <a:rPr lang="zh-CN" altLang="en-US" sz="2000" spc="-29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与</a:t>
                </a:r>
                <a:r>
                  <a:rPr lang="en-US" altLang="zh-CN" sz="2000" b="1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X</a:t>
                </a:r>
                <a:r>
                  <a:rPr lang="zh-CN" altLang="en-US" sz="20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的散点图上画出直线的方法很多，如何</a:t>
                </a:r>
                <a:r>
                  <a:rPr lang="zh-CN" altLang="en-US" sz="2000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找出一条能够最好地描述</a:t>
                </a:r>
                <a:r>
                  <a:rPr lang="en-US" altLang="zh-CN" sz="2000" b="1" spc="-24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Y</a:t>
                </a:r>
                <a:r>
                  <a:rPr lang="zh-CN" altLang="en-US" sz="2000" spc="-29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与</a:t>
                </a:r>
                <a:r>
                  <a:rPr lang="en-US" altLang="zh-CN" sz="2000" b="1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X</a:t>
                </a:r>
                <a:r>
                  <a:rPr lang="zh-CN" altLang="en-US" sz="2000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（代表所有点）之间的直线</a:t>
                </a:r>
                <a:r>
                  <a:rPr lang="zh-CN" altLang="en-US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？</a:t>
                </a:r>
                <a:endParaRPr lang="en-US" altLang="zh-CN" dirty="0">
                  <a:solidFill>
                    <a:srgbClr val="0000CC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A760BAE2-F25B-CF4D-AA4F-F32115881C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3491" y="1853755"/>
                <a:ext cx="6571343" cy="3807493"/>
              </a:xfrm>
              <a:blipFill>
                <a:blip r:embed="rId2"/>
                <a:stretch>
                  <a:fillRect l="-7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52457140"/>
      </p:ext>
    </p:extLst>
  </p:cSld>
  <p:clrMapOvr>
    <a:masterClrMapping/>
  </p:clrMapOvr>
  <p:transition spd="med">
    <p:checker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7" name="Rectangle 7">
            <a:extLst>
              <a:ext uri="{FF2B5EF4-FFF2-40B4-BE49-F238E27FC236}">
                <a16:creationId xmlns:a16="http://schemas.microsoft.com/office/drawing/2014/main" id="{7D5D8802-1BB1-FA47-808B-2E59E1AD5E3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764704"/>
            <a:ext cx="6934200" cy="914400"/>
          </a:xfrm>
          <a:noFill/>
          <a:ln/>
        </p:spPr>
        <p:txBody>
          <a:bodyPr>
            <a:normAutofit fontScale="90000"/>
          </a:bodyPr>
          <a:lstStyle/>
          <a:p>
            <a:pPr algn="ctr"/>
            <a:r>
              <a:rPr lang="en-US" altLang="zh-CN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、普通最小二乘法(</a:t>
            </a:r>
            <a:r>
              <a:rPr lang="en-US" altLang="zh-CN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OLS)</a:t>
            </a:r>
            <a:br>
              <a:rPr lang="zh-CN" altLang="en-US" sz="40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</a:br>
            <a:endParaRPr lang="zh-CN" altLang="en-US" sz="4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5363" name="Rectangle 3">
            <a:extLst>
              <a:ext uri="{FF2B5EF4-FFF2-40B4-BE49-F238E27FC236}">
                <a16:creationId xmlns:a16="http://schemas.microsoft.com/office/drawing/2014/main" id="{F1729BC4-8C4F-1F46-BA03-D8C589F408F1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95400" y="2060852"/>
            <a:ext cx="6732984" cy="2968347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70000"/>
              </a:lnSpc>
              <a:buFont typeface="Wingdings" pitchFamily="2" charset="2"/>
              <a:buNone/>
            </a:pP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   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基本原理：(1)样本回归直线的几何意义。</a:t>
            </a:r>
          </a:p>
          <a:p>
            <a:pPr>
              <a:lnSpc>
                <a:spcPct val="170000"/>
              </a:lnSpc>
              <a:buFont typeface="Wingdings" pitchFamily="2" charset="2"/>
              <a:buNone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  该样本回归直线应该离所有点距离尽可能的近。即使所有点到回归直线的</a:t>
            </a:r>
            <a:r>
              <a:rPr lang="zh-CN" altLang="en-US" sz="2800" b="1" u="sng" dirty="0">
                <a:solidFill>
                  <a:srgbClr val="703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纵向距离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平方和最小。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  </a:t>
            </a:r>
            <a:endParaRPr lang="en-US" altLang="zh-CN" sz="24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5364" name="Rectangle 4">
            <a:extLst>
              <a:ext uri="{FF2B5EF4-FFF2-40B4-BE49-F238E27FC236}">
                <a16:creationId xmlns:a16="http://schemas.microsoft.com/office/drawing/2014/main" id="{F9E84E6B-864F-4F47-9884-FA3DCA9D89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53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67" grpId="0" animBg="1" autoUpdateAnimBg="0"/>
      <p:bldP spid="15363" grpId="0" build="p" autoUpdateAnimBg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A97BBB8-C47F-4242-AA9F-F800303A1B8A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>
              <a:xfrm>
                <a:off x="1115616" y="495433"/>
                <a:ext cx="7200800" cy="1277383"/>
              </a:xfrm>
            </p:spPr>
            <p:txBody>
              <a:bodyPr>
                <a:noAutofit/>
              </a:bodyPr>
              <a:lstStyle/>
              <a:p>
                <a:r>
                  <a:rPr lang="en-US" altLang="zh-CN" sz="2800" b="1" dirty="0">
                    <a:solidFill>
                      <a:srgbClr val="7030A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OLS</a:t>
                </a:r>
                <a:r>
                  <a:rPr lang="zh-CN" altLang="en-US" sz="2800" b="1" dirty="0">
                    <a:solidFill>
                      <a:srgbClr val="7030A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的“最好”的原则是：找一条直线使得这些点到该直线的纵向距离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b="1" i="1" smtClean="0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的和（平方和）最小。注意下文用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𝒆</m:t>
                        </m:r>
                      </m:e>
                      <m:sub>
                        <m:r>
                          <a:rPr lang="en-US" altLang="zh-CN" sz="2800" b="1" i="1" smtClean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800" b="1" dirty="0">
                    <a:solidFill>
                      <a:srgbClr val="7030A0"/>
                    </a:solidFill>
                    <a:ea typeface="KaiTi" panose="02010609060101010101" pitchFamily="49" charset="-122"/>
                  </a:rPr>
                  <a:t> 代替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800" b="1" i="1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US" altLang="zh-CN" sz="2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𝝁</m:t>
                            </m:r>
                          </m:e>
                          <m:sub>
                            <m:r>
                              <a:rPr lang="en-US" altLang="zh-CN" sz="2800" b="1" i="1">
                                <a:solidFill>
                                  <a:srgbClr val="7030A0"/>
                                </a:solidFill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𝒊</m:t>
                            </m:r>
                          </m:sub>
                        </m:sSub>
                      </m:e>
                    </m:acc>
                  </m:oMath>
                </a14:m>
                <a:br>
                  <a:rPr lang="zh-CN" altLang="en-US" sz="2800" b="1" dirty="0">
                    <a:solidFill>
                      <a:srgbClr val="7030A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</a:br>
                <a:endParaRPr kumimoji="1" lang="zh-CN" altLang="en-US" sz="2800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4A97BBB8-C47F-4242-AA9F-F800303A1B8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115616" y="495433"/>
                <a:ext cx="7200800" cy="1277383"/>
              </a:xfrm>
              <a:blipFill>
                <a:blip r:embed="rId2"/>
                <a:stretch>
                  <a:fillRect l="-1761" t="-7843" r="-1056" b="-1274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CEBBEEBC-F49A-B94C-9462-A66E8158CD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14" b="2166"/>
          <a:stretch/>
        </p:blipFill>
        <p:spPr>
          <a:xfrm>
            <a:off x="1115616" y="2204262"/>
            <a:ext cx="7142412" cy="3096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7463628"/>
      </p:ext>
    </p:extLst>
  </p:cSld>
  <p:clrMapOvr>
    <a:masterClrMapping/>
  </p:clrMapOvr>
  <p:transition spd="med">
    <p:checker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A381D0C0-FBA2-BA4E-AC2C-F77BDCFEB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最小二乘法的思想</a:t>
            </a:r>
            <a:endParaRPr lang="zh-CN" altLang="en-US" b="1" dirty="0">
              <a:solidFill>
                <a:srgbClr val="7030A0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B421A0B7-3981-604B-AB3A-5E34126C45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443491" y="2015733"/>
            <a:ext cx="6656901" cy="3573507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注意选择的是实际观察点到回归线的</a:t>
            </a:r>
            <a:r>
              <a:rPr lang="zh-CN" altLang="en-US" b="1" dirty="0">
                <a:solidFill>
                  <a:srgbClr val="7030A0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纵向距离</a:t>
            </a:r>
          </a:p>
          <a:p>
            <a:r>
              <a:rPr lang="zh-CN" altLang="en-US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距离是度量实际值与拟合值是否相符的有效手段</a:t>
            </a:r>
          </a:p>
          <a:p>
            <a:pPr lvl="1"/>
            <a:r>
              <a:rPr lang="zh-CN" altLang="en-US" sz="20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点到直线的距离</a:t>
            </a:r>
            <a:r>
              <a:rPr lang="en-US" altLang="zh-CN" sz="20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SNJCK+Arial-BoldMT"/>
              </a:rPr>
              <a:t>——</a:t>
            </a:r>
            <a:r>
              <a:rPr lang="zh-CN" altLang="en-US" sz="20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点到直线的垂直线的长度。</a:t>
            </a:r>
            <a:endParaRPr lang="en-US" altLang="zh-CN" sz="200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 lvl="1"/>
            <a:r>
              <a:rPr lang="zh-CN" altLang="en-US" sz="20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横向距离</a:t>
            </a:r>
            <a:r>
              <a:rPr lang="en-US" altLang="zh-CN" sz="20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SNJCK+Arial-BoldMT"/>
              </a:rPr>
              <a:t>——</a:t>
            </a:r>
            <a:r>
              <a:rPr lang="zh-CN" altLang="en-US" sz="2000" spc="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点沿（平行）</a:t>
            </a:r>
            <a:r>
              <a:rPr lang="en-US" altLang="zh-CN" sz="20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X</a:t>
            </a:r>
            <a:r>
              <a:rPr lang="zh-CN" altLang="en-US" sz="20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轴方向到直线的</a:t>
            </a:r>
            <a:r>
              <a:rPr lang="zh-CN" altLang="en-US" sz="2000" spc="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距离。</a:t>
            </a:r>
            <a:endParaRPr lang="en-US" altLang="zh-CN" sz="2000" spc="24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 lvl="1"/>
            <a:endParaRPr lang="en-US" altLang="zh-CN" sz="2000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 lvl="1"/>
            <a:r>
              <a:rPr lang="zh-CN" altLang="en-US" sz="20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纵向距离</a:t>
            </a:r>
            <a:r>
              <a:rPr lang="en-US" altLang="zh-CN" sz="20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CSNJCK+Arial-BoldMT"/>
              </a:rPr>
              <a:t>——</a:t>
            </a:r>
            <a:r>
              <a:rPr lang="zh-CN" altLang="en-US" sz="2000" spc="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点沿（平行）</a:t>
            </a:r>
            <a:r>
              <a:rPr lang="en-US" altLang="zh-CN" sz="20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Y</a:t>
            </a:r>
            <a:r>
              <a:rPr lang="zh-CN" altLang="en-US" sz="20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轴方向到直线的</a:t>
            </a:r>
            <a:r>
              <a:rPr lang="zh-CN" altLang="en-US" sz="2000" spc="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距离。也就是实际观察点的</a:t>
            </a:r>
            <a:r>
              <a:rPr lang="en-US" altLang="zh-CN" sz="20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Y</a:t>
            </a:r>
            <a:r>
              <a:rPr lang="zh-CN" altLang="en-US" sz="20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坐标减去根据直线方程计算出来的</a:t>
            </a:r>
            <a:r>
              <a:rPr lang="en-US" altLang="zh-CN" sz="2000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Y</a:t>
            </a:r>
            <a:r>
              <a:rPr lang="zh-CN" altLang="en-US" sz="20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的拟合值的差。</a:t>
            </a:r>
            <a:endParaRPr lang="en-US" altLang="zh-CN" sz="2000" spc="24" dirty="0">
              <a:solidFill>
                <a:srgbClr val="0000CC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endParaRPr lang="zh-CN" altLang="en-US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4487543"/>
      </p:ext>
    </p:extLst>
  </p:cSld>
  <p:clrMapOvr>
    <a:masterClrMapping/>
  </p:clrMapOvr>
  <p:transition spd="med">
    <p:checker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3366F18-1D00-B645-972D-7F43DDEA12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最小二乘法的思想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D1A586E-2B64-5149-A131-4E8BDB6063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纵向距离是</a:t>
            </a:r>
            <a:r>
              <a:rPr lang="en-US" altLang="zh-CN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Y</a:t>
            </a: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的实际值与拟合值之差，</a:t>
            </a:r>
            <a:r>
              <a:rPr lang="zh-CN" altLang="en-US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差异大拟合不好，差异小拟合好，所以又称为拟合误差或残差。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将所有纵向距离平方后相加，即得误差平方和，</a:t>
            </a:r>
            <a:r>
              <a:rPr lang="zh-CN" altLang="en-US" u="sng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“最好”直线就是使误差平方和最小的直线。</a:t>
            </a:r>
            <a:endParaRPr lang="en-US" altLang="zh-CN" u="sng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于是可以运用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求极值的原理</a:t>
            </a: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，将求最好拟合直线问题转换为求误差平方和最小。</a:t>
            </a:r>
          </a:p>
          <a:p>
            <a:pPr marL="0" indent="0">
              <a:lnSpc>
                <a:spcPct val="150000"/>
              </a:lnSpc>
              <a:buNone/>
            </a:pPr>
            <a:endParaRPr kumimoji="1"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2178044"/>
      </p:ext>
    </p:extLst>
  </p:cSld>
  <p:clrMapOvr>
    <a:masterClrMapping/>
  </p:clrMapOvr>
  <p:transition spd="med">
    <p:checker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572DF0B1-BE5F-B645-8824-F7DBDAED15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第一节:线性回归的基本思想:双变量模型</a:t>
            </a:r>
            <a:endParaRPr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C97AAAD-F58A-5742-B850-B3FD2908495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401797"/>
      </p:ext>
    </p:extLst>
  </p:cSld>
  <p:clrMapOvr>
    <a:masterClrMapping/>
  </p:clrMapOvr>
  <p:transition spd="med">
    <p:checker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75" name="Rectangle 7">
            <a:extLst>
              <a:ext uri="{FF2B5EF4-FFF2-40B4-BE49-F238E27FC236}">
                <a16:creationId xmlns:a16="http://schemas.microsoft.com/office/drawing/2014/main" id="{4269D5DB-4783-0843-8969-04112C48D9F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7800" y="685799"/>
            <a:ext cx="6858000" cy="942991"/>
          </a:xfrm>
          <a:noFill/>
          <a:ln/>
        </p:spPr>
        <p:txBody>
          <a:bodyPr>
            <a:normAutofit fontScale="90000"/>
          </a:bodyPr>
          <a:lstStyle/>
          <a:p>
            <a:pPr algn="ctr"/>
            <a:r>
              <a:rPr lang="en-US" altLang="zh-CN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、普通最小二乘法(</a:t>
            </a:r>
            <a:r>
              <a:rPr lang="en-US" altLang="zh-CN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OLS)</a:t>
            </a:r>
            <a:br>
              <a:rPr lang="zh-CN" altLang="en-US" sz="40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</a:br>
            <a:endParaRPr lang="zh-CN" altLang="en-US" sz="4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3971" name="Rectangle 3">
            <a:extLst>
              <a:ext uri="{FF2B5EF4-FFF2-40B4-BE49-F238E27FC236}">
                <a16:creationId xmlns:a16="http://schemas.microsoft.com/office/drawing/2014/main" id="{B62865E3-20D5-6548-BADC-B738B7C2D03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59632" y="1952640"/>
            <a:ext cx="6019800" cy="6492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基本原理：  (2)数学表达：</a:t>
            </a:r>
          </a:p>
          <a:p>
            <a:pPr>
              <a:buFont typeface="Wingdings" pitchFamily="2" charset="2"/>
              <a:buNone/>
            </a:pPr>
            <a:endParaRPr lang="en-US" altLang="zh-CN" sz="28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3972" name="Rectangle 4">
            <a:extLst>
              <a:ext uri="{FF2B5EF4-FFF2-40B4-BE49-F238E27FC236}">
                <a16:creationId xmlns:a16="http://schemas.microsoft.com/office/drawing/2014/main" id="{439FEAF9-3C69-8844-9A7C-E65D1CF4EE1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33713" y="329565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83973" name="Object 5">
            <a:extLst>
              <a:ext uri="{FF2B5EF4-FFF2-40B4-BE49-F238E27FC236}">
                <a16:creationId xmlns:a16="http://schemas.microsoft.com/office/drawing/2014/main" id="{841758EA-61CC-D347-B62D-302439A70846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32039055"/>
              </p:ext>
            </p:extLst>
          </p:nvPr>
        </p:nvGraphicFramePr>
        <p:xfrm>
          <a:off x="1447800" y="2708920"/>
          <a:ext cx="6019800" cy="28717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3" imgW="38620700" imgH="18427700" progId="Equation.3">
                  <p:embed/>
                </p:oleObj>
              </mc:Choice>
              <mc:Fallback>
                <p:oleObj name="Equation" r:id="rId3" imgW="38620700" imgH="184277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447800" y="2708920"/>
                        <a:ext cx="6019800" cy="287178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39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39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39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39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39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39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975" grpId="0" animBg="1" autoUpdateAnimBg="0"/>
      <p:bldP spid="83971" grpId="0" build="p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94" name="Rectangle 10">
            <a:extLst>
              <a:ext uri="{FF2B5EF4-FFF2-40B4-BE49-F238E27FC236}">
                <a16:creationId xmlns:a16="http://schemas.microsoft.com/office/drawing/2014/main" id="{04509552-9A43-B54A-8134-4E66839ABB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4000" y="685800"/>
            <a:ext cx="6629400" cy="846138"/>
          </a:xfrm>
          <a:noFill/>
          <a:ln/>
        </p:spPr>
        <p:txBody>
          <a:bodyPr>
            <a:normAutofit fontScale="90000"/>
          </a:bodyPr>
          <a:lstStyle/>
          <a:p>
            <a:pPr algn="ctr"/>
            <a:br>
              <a:rPr lang="zh-CN" altLang="en-US" sz="4000" b="1" dirty="0"/>
            </a:br>
            <a:r>
              <a:rPr lang="en-US" altLang="zh-CN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、普通最小二乘法(</a:t>
            </a:r>
            <a:r>
              <a:rPr lang="en-US" altLang="zh-CN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OLS)</a:t>
            </a:r>
            <a:endParaRPr lang="zh-CN" altLang="en-US" sz="4000" b="1" dirty="0">
              <a:latin typeface="宋体" panose="02010600030101010101" pitchFamily="2" charset="-122"/>
            </a:endParaRPr>
          </a:p>
        </p:txBody>
      </p:sp>
      <p:sp>
        <p:nvSpPr>
          <p:cNvPr id="16387" name="Rectangle 3">
            <a:extLst>
              <a:ext uri="{FF2B5EF4-FFF2-40B4-BE49-F238E27FC236}">
                <a16:creationId xmlns:a16="http://schemas.microsoft.com/office/drawing/2014/main" id="{50863751-B80B-214D-9A97-638358EAD5C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09600" y="1981200"/>
            <a:ext cx="8345488" cy="496888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普通最小二乘估计量</a:t>
            </a:r>
          </a:p>
        </p:txBody>
      </p:sp>
      <p:graphicFrame>
        <p:nvGraphicFramePr>
          <p:cNvPr id="16389" name="Object 5">
            <a:extLst>
              <a:ext uri="{FF2B5EF4-FFF2-40B4-BE49-F238E27FC236}">
                <a16:creationId xmlns:a16="http://schemas.microsoft.com/office/drawing/2014/main" id="{B0DD9E5B-B121-4E42-BC1F-4FB0F431997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914400" y="2514600"/>
          <a:ext cx="6705600" cy="21145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62903100" imgH="19900900" progId="Equation.3">
                  <p:embed/>
                </p:oleObj>
              </mc:Choice>
              <mc:Fallback>
                <p:oleObj name="Equation" r:id="rId2" imgW="62903100" imgH="199009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514600"/>
                        <a:ext cx="6705600" cy="21145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Object 6">
            <a:extLst>
              <a:ext uri="{FF2B5EF4-FFF2-40B4-BE49-F238E27FC236}">
                <a16:creationId xmlns:a16="http://schemas.microsoft.com/office/drawing/2014/main" id="{1FD5171E-90E8-9C46-917A-18E4F205402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4724400"/>
          <a:ext cx="3962400" cy="14557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42710100" imgH="16383000" progId="Equation.3">
                  <p:embed/>
                </p:oleObj>
              </mc:Choice>
              <mc:Fallback>
                <p:oleObj name="Equation" r:id="rId4" imgW="42710100" imgH="16383000" progId="Equation.3">
                  <p:embed/>
                  <p:pic>
                    <p:nvPicPr>
                      <p:cNvPr id="0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4724400"/>
                        <a:ext cx="3962400" cy="1455738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91" name="Line 7">
            <a:extLst>
              <a:ext uri="{FF2B5EF4-FFF2-40B4-BE49-F238E27FC236}">
                <a16:creationId xmlns:a16="http://schemas.microsoft.com/office/drawing/2014/main" id="{52CB07E0-6B2D-1042-A8AD-72AD74ACC058}"/>
              </a:ext>
            </a:extLst>
          </p:cNvPr>
          <p:cNvSpPr>
            <a:spLocks noChangeShapeType="1"/>
          </p:cNvSpPr>
          <p:nvPr/>
        </p:nvSpPr>
        <p:spPr bwMode="auto">
          <a:xfrm>
            <a:off x="914400" y="5334000"/>
            <a:ext cx="2514600" cy="0"/>
          </a:xfrm>
          <a:prstGeom prst="line">
            <a:avLst/>
          </a:prstGeom>
          <a:noFill/>
          <a:ln w="57150">
            <a:solidFill>
              <a:schemeClr val="bg1"/>
            </a:solidFill>
            <a:miter lim="800000"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/>
          <a:lstStyle/>
          <a:p>
            <a:endParaRPr lang="zh-CN" altLang="en-US"/>
          </a:p>
        </p:txBody>
      </p:sp>
      <p:sp>
        <p:nvSpPr>
          <p:cNvPr id="16392" name="Text Box 8">
            <a:extLst>
              <a:ext uri="{FF2B5EF4-FFF2-40B4-BE49-F238E27FC236}">
                <a16:creationId xmlns:a16="http://schemas.microsoft.com/office/drawing/2014/main" id="{653FBD73-6E51-2A49-8581-F3F02D08CE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43000" y="4876800"/>
            <a:ext cx="23622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求解正规方程组得</a:t>
            </a: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 nodeType="clickPar">
                      <p:stCondLst>
                        <p:cond delay="indefinite"/>
                      </p:stCondLst>
                      <p:childTnLst>
                        <p:par>
                          <p:cTn id="3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3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4" grpId="0" animBg="1" autoUpdateAnimBg="0"/>
      <p:bldP spid="16387" grpId="0" build="p" autoUpdateAnimBg="0"/>
      <p:bldP spid="16392" grpId="0" autoUpdateAnimBg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EC9234-A95A-2741-8649-0B89D04D4D12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计算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sz="2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的简单公式</a:t>
                </a:r>
                <a:endParaRPr lang="en-US" altLang="zh-CN" sz="2800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32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32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32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sz="32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32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32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32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</m:oMath>
                </a14:m>
                <a:endParaRPr lang="en-US" altLang="zh-CN" sz="3200" i="1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32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32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US" altLang="zh-CN" sz="32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−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𝑛</m:t>
                        </m:r>
                        <m:acc>
                          <m:accPr>
                            <m:chr m:val="̅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𝑋</m:t>
                            </m:r>
                          </m:e>
                        </m:acc>
                        <m:acc>
                          <m:accPr>
                            <m:chr m:val="̅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𝑌</m:t>
                            </m:r>
                          </m:e>
                        </m:acc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  <m:r>
                          <a:rPr lang="en-US" altLang="zh-CN" sz="32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−</m:t>
                        </m:r>
                        <m:r>
                          <a:rPr lang="en-US" altLang="zh-CN" sz="32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𝑛</m:t>
                        </m:r>
                        <m:sSup>
                          <m:sSupPr>
                            <m:ctrlPr>
                              <a:rPr lang="en-US" altLang="zh-CN" sz="32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p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32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32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𝑋</m:t>
                                </m:r>
                              </m:e>
                            </m:acc>
                          </m:e>
                          <m:sup>
                            <m:r>
                              <a:rPr lang="en-US" altLang="zh-CN" sz="32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kumimoji="1" lang="zh-CN" altLang="en-US" sz="24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C7EC9234-A95A-2741-8649-0B89D04D4D1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b="-2014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Rectangle 10">
            <a:extLst>
              <a:ext uri="{FF2B5EF4-FFF2-40B4-BE49-F238E27FC236}">
                <a16:creationId xmlns:a16="http://schemas.microsoft.com/office/drawing/2014/main" id="{1A03B1F4-1B55-B549-AD45-F0D1ECC639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noFill/>
          <a:ln/>
        </p:spPr>
        <p:txBody>
          <a:bodyPr>
            <a:normAutofit fontScale="90000"/>
          </a:bodyPr>
          <a:lstStyle/>
          <a:p>
            <a:pPr algn="ctr"/>
            <a:br>
              <a:rPr lang="zh-CN" altLang="en-US" sz="4000" b="1" dirty="0"/>
            </a:br>
            <a:r>
              <a:rPr lang="en-US" altLang="zh-CN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、普通最小二乘法(</a:t>
            </a:r>
            <a:r>
              <a:rPr lang="en-US" altLang="zh-CN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OLS)</a:t>
            </a:r>
            <a:endParaRPr lang="zh-CN" altLang="en-US" sz="4000" b="1" dirty="0">
              <a:latin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0047753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 autoUpdateAnimBg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749FD17-8970-CA4C-B918-C2A167F7F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、普通最小二乘法(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OLS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）</a:t>
            </a: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FFA84B-10E3-0349-91B0-15A485BB289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普通最小二乘法的重要性质：</a:t>
                </a:r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:r>
                  <a:rPr kumimoji="1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回归线经过样本均值点：</a:t>
                </a:r>
                <a:r>
                  <a:rPr lang="ar-AE" altLang="zh-CN" sz="2400" dirty="0">
                    <a:solidFill>
                      <a:srgbClr val="000000"/>
                    </a:solidFill>
                    <a:cs typeface="Tahoma"/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ar-AE" altLang="zh-CN" sz="2400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ahoma"/>
                          </a:rPr>
                        </m:ctrlPr>
                      </m:accPr>
                      <m:e>
                        <m:r>
                          <a:rPr lang="ar-AE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ahoma"/>
                          </a:rPr>
                          <m:t>𝑌</m:t>
                        </m:r>
                      </m:e>
                    </m:acc>
                    <m:r>
                      <a:rPr lang="ar-AE" altLang="zh-CN" sz="2400" b="1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Tahoma"/>
                      </a:rPr>
                      <m:t>=</m:t>
                    </m:r>
                    <m:sSub>
                      <m:sSub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ar-AE" altLang="zh-CN" sz="24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SimSun"/>
                      </a:rPr>
                      <m:t>+</m:t>
                    </m:r>
                    <m:sSub>
                      <m:sSub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  <m:acc>
                      <m:accPr>
                        <m:chr m:val="̅"/>
                        <m:ctrlPr>
                          <a:rPr lang="ar-AE" altLang="zh-CN" sz="2400" i="1" spc="34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Tahoma"/>
                          </a:rPr>
                        </m:ctrlPr>
                      </m:accPr>
                      <m:e>
                        <m:r>
                          <a:rPr lang="ar-AE" altLang="zh-CN" sz="24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SimSun"/>
                          </a:rPr>
                          <m:t>𝑋</m:t>
                        </m:r>
                      </m:e>
                    </m:acc>
                    <m:r>
                      <a:rPr lang="ar-AE" altLang="zh-CN" sz="2400" i="1" spc="-332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SimSun"/>
                      </a:rPr>
                      <m:t> </m:t>
                    </m:r>
                  </m:oMath>
                </a14:m>
                <a:endParaRPr lang="en-US" altLang="zh-CN" sz="2400" spc="-332" dirty="0">
                  <a:solidFill>
                    <a:srgbClr val="000000"/>
                  </a:solidFill>
                  <a:cs typeface="SimSun"/>
                </a:endParaRPr>
              </a:p>
              <a:p>
                <a:pPr lvl="1"/>
                <a:r>
                  <a:rPr kumimoji="1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残差的均值总为零；</a:t>
                </a:r>
                <a:r>
                  <a:rPr kumimoji="1" lang="en-US" altLang="zh-CN" sz="24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𝐸</m:t>
                    </m:r>
                    <m:d>
                      <m:dPr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r>
                          <a:rPr kumimoji="1" lang="en-US" altLang="zh-CN" sz="2400" b="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𝑒</m:t>
                        </m:r>
                        <m:r>
                          <a:rPr kumimoji="1" lang="en-US" altLang="zh-CN" sz="2400" i="1" baseline="-30000" dirty="0" err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e>
                    </m:d>
                    <m:r>
                      <a:rPr kumimoji="1" lang="en-US" altLang="zh-CN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type m:val="skw"/>
                            <m:ctrlPr>
                              <a:rPr kumimoji="1" lang="en-US" altLang="zh-CN" sz="2400" i="1" baseline="-30000" dirty="0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𝑒</m:t>
                            </m:r>
                            <m:r>
                              <a:rPr kumimoji="1" lang="en-US" altLang="zh-CN" sz="2400" i="1" baseline="-30000" dirty="0" err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num>
                          <m:den>
                            <m:r>
                              <a:rPr kumimoji="1" lang="en-US" altLang="zh-CN" sz="2400" b="0" i="1" baseline="-30000" dirty="0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𝑛</m:t>
                            </m:r>
                          </m:den>
                        </m:f>
                      </m:e>
                    </m:nary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=0</m:t>
                    </m:r>
                  </m:oMath>
                </a14:m>
                <a:endParaRPr kumimoji="1"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:r>
                  <a:rPr kumimoji="1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残差与解释变量求和，积为零</a:t>
                </a:r>
                <a:r>
                  <a:rPr kumimoji="1"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: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kumimoji="1" lang="en-US" altLang="zh-CN" sz="2400" i="1" dirty="0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4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kumimoji="1" lang="en-US" altLang="zh-CN" sz="24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𝑒</m:t>
                            </m:r>
                            <m:r>
                              <a:rPr kumimoji="1" lang="en-US" altLang="zh-CN" sz="2400" i="1" baseline="-30000" dirty="0" err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=0</m:t>
                    </m:r>
                  </m:oMath>
                </a14:m>
                <a:endParaRPr kumimoji="1"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:r>
                  <a:rPr kumimoji="1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残差与估计的</a:t>
                </a:r>
                <a:r>
                  <a:rPr kumimoji="1"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Y</a:t>
                </a:r>
                <a:r>
                  <a:rPr kumimoji="1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值的积求和，值为零</a:t>
                </a:r>
                <a:endParaRPr kumimoji="1"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1" lang="en-US" altLang="zh-CN" sz="24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 dirty="0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2400" i="1" dirty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i="1" dirty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𝑌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4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𝑒</m:t>
                            </m:r>
                            <m:r>
                              <a:rPr kumimoji="1" lang="en-US" altLang="zh-CN" sz="2400" i="1" baseline="-30000" dirty="0" err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e>
                        </m:d>
                      </m:e>
                    </m:nary>
                    <m:r>
                      <a:rPr kumimoji="1" lang="en-US" altLang="zh-CN" sz="240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=0</m:t>
                    </m:r>
                  </m:oMath>
                </a14:m>
                <a:endParaRPr kumimoji="1"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:endParaRPr kumimoji="1" lang="zh-CN" altLang="en-US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B0FFA84B-10E3-0349-91B0-15A485BB289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6" t="-733" b="-15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03561277"/>
      </p:ext>
    </p:extLst>
  </p:cSld>
  <p:clrMapOvr>
    <a:masterClrMapping/>
  </p:clrMapOvr>
  <p:transition spd="med">
    <p:checker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>
            <a:extLst>
              <a:ext uri="{FF2B5EF4-FFF2-40B4-BE49-F238E27FC236}">
                <a16:creationId xmlns:a16="http://schemas.microsoft.com/office/drawing/2014/main" id="{E85183B6-B8BA-D648-BA26-13B439784C2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533400"/>
            <a:ext cx="6553200" cy="762000"/>
          </a:xfrm>
        </p:spPr>
        <p:txBody>
          <a:bodyPr>
            <a:normAutofit/>
          </a:bodyPr>
          <a:lstStyle/>
          <a:p>
            <a:r>
              <a:rPr lang="en-US" altLang="zh-CN" sz="3200" b="1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sz="3200" b="1" dirty="0">
                <a:latin typeface="KaiTi" panose="02010609060101010101" pitchFamily="49" charset="-122"/>
                <a:ea typeface="KaiTi" panose="02010609060101010101" pitchFamily="49" charset="-122"/>
              </a:rPr>
              <a:t>、普通最小二乘法(</a:t>
            </a:r>
            <a:r>
              <a:rPr lang="en-US" altLang="zh-CN" sz="3200" b="1" dirty="0">
                <a:latin typeface="KaiTi" panose="02010609060101010101" pitchFamily="49" charset="-122"/>
                <a:ea typeface="KaiTi" panose="02010609060101010101" pitchFamily="49" charset="-122"/>
              </a:rPr>
              <a:t>OLS)</a:t>
            </a:r>
            <a:r>
              <a:rPr lang="zh-CN" altLang="en-US" sz="3200" b="1" dirty="0">
                <a:latin typeface="KaiTi" panose="02010609060101010101" pitchFamily="49" charset="-122"/>
                <a:ea typeface="KaiTi" panose="02010609060101010101" pitchFamily="49" charset="-122"/>
              </a:rPr>
              <a:t>应用举例</a:t>
            </a:r>
          </a:p>
        </p:txBody>
      </p:sp>
      <p:sp>
        <p:nvSpPr>
          <p:cNvPr id="18435" name="Rectangle 3">
            <a:extLst>
              <a:ext uri="{FF2B5EF4-FFF2-40B4-BE49-F238E27FC236}">
                <a16:creationId xmlns:a16="http://schemas.microsoft.com/office/drawing/2014/main" id="{2568DA1A-6FE4-C042-840C-2919ABA0B20C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295400" y="2060848"/>
            <a:ext cx="7583488" cy="569640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某企业某年1-6月份产品产量与单位成本资料如表：</a:t>
            </a:r>
          </a:p>
        </p:txBody>
      </p:sp>
      <p:graphicFrame>
        <p:nvGraphicFramePr>
          <p:cNvPr id="18479" name="Group 47">
            <a:extLst>
              <a:ext uri="{FF2B5EF4-FFF2-40B4-BE49-F238E27FC236}">
                <a16:creationId xmlns:a16="http://schemas.microsoft.com/office/drawing/2014/main" id="{DCDD3EC0-A125-E544-A4E3-32A9F0E477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1052931"/>
              </p:ext>
            </p:extLst>
          </p:nvPr>
        </p:nvGraphicFramePr>
        <p:xfrm>
          <a:off x="1115616" y="2895600"/>
          <a:ext cx="7266384" cy="1188720"/>
        </p:xfrm>
        <a:graphic>
          <a:graphicData uri="http://schemas.openxmlformats.org/drawingml/2006/table">
            <a:tbl>
              <a:tblPr/>
              <a:tblGrid>
                <a:gridCol w="2539707">
                  <a:extLst>
                    <a:ext uri="{9D8B030D-6E8A-4147-A177-3AD203B41FA5}">
                      <a16:colId xmlns:a16="http://schemas.microsoft.com/office/drawing/2014/main" val="3552090196"/>
                    </a:ext>
                  </a:extLst>
                </a:gridCol>
                <a:gridCol w="987664">
                  <a:extLst>
                    <a:ext uri="{9D8B030D-6E8A-4147-A177-3AD203B41FA5}">
                      <a16:colId xmlns:a16="http://schemas.microsoft.com/office/drawing/2014/main" val="2422100253"/>
                    </a:ext>
                  </a:extLst>
                </a:gridCol>
                <a:gridCol w="705474">
                  <a:extLst>
                    <a:ext uri="{9D8B030D-6E8A-4147-A177-3AD203B41FA5}">
                      <a16:colId xmlns:a16="http://schemas.microsoft.com/office/drawing/2014/main" val="226754999"/>
                    </a:ext>
                  </a:extLst>
                </a:gridCol>
                <a:gridCol w="776022">
                  <a:extLst>
                    <a:ext uri="{9D8B030D-6E8A-4147-A177-3AD203B41FA5}">
                      <a16:colId xmlns:a16="http://schemas.microsoft.com/office/drawing/2014/main" val="855979349"/>
                    </a:ext>
                  </a:extLst>
                </a:gridCol>
                <a:gridCol w="564379">
                  <a:extLst>
                    <a:ext uri="{9D8B030D-6E8A-4147-A177-3AD203B41FA5}">
                      <a16:colId xmlns:a16="http://schemas.microsoft.com/office/drawing/2014/main" val="3736777452"/>
                    </a:ext>
                  </a:extLst>
                </a:gridCol>
                <a:gridCol w="705474">
                  <a:extLst>
                    <a:ext uri="{9D8B030D-6E8A-4147-A177-3AD203B41FA5}">
                      <a16:colId xmlns:a16="http://schemas.microsoft.com/office/drawing/2014/main" val="1434108862"/>
                    </a:ext>
                  </a:extLst>
                </a:gridCol>
                <a:gridCol w="987664">
                  <a:extLst>
                    <a:ext uri="{9D8B030D-6E8A-4147-A177-3AD203B41FA5}">
                      <a16:colId xmlns:a16="http://schemas.microsoft.com/office/drawing/2014/main" val="2402252422"/>
                    </a:ext>
                  </a:extLst>
                </a:gridCol>
              </a:tblGrid>
              <a:tr h="3078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月份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6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99643159"/>
                  </a:ext>
                </a:extLst>
              </a:tr>
              <a:tr h="3078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产量（千件）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 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4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5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159621291"/>
                  </a:ext>
                </a:extLst>
              </a:tr>
              <a:tr h="307869"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Tahoma" panose="020B0604030504040204" pitchFamily="34" charset="0"/>
                          <a:ea typeface="宋体" panose="02010600030101010101" pitchFamily="2" charset="-122"/>
                        </a:rPr>
                        <a:t>单位成本（元／件）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 73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72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71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73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69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defRPr kumimoji="1" sz="28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1pPr>
                      <a:lvl2pPr>
                        <a:spcBef>
                          <a:spcPct val="20000"/>
                        </a:spcBef>
                        <a:buClr>
                          <a:schemeClr val="hlink"/>
                        </a:buClr>
                        <a:buSzPct val="55000"/>
                        <a:buFont typeface="Wingdings" pitchFamily="2" charset="2"/>
                        <a:defRPr kumimoji="1" sz="24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2pPr>
                      <a:lvl3pPr>
                        <a:spcBef>
                          <a:spcPct val="20000"/>
                        </a:spcBef>
                        <a:buClr>
                          <a:schemeClr val="folHlink"/>
                        </a:buClr>
                        <a:buSzPct val="50000"/>
                        <a:buFont typeface="Wingdings" pitchFamily="2" charset="2"/>
                        <a:defRPr kumimoji="1" sz="2000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3pPr>
                      <a:lvl4pPr>
                        <a:spcBef>
                          <a:spcPct val="20000"/>
                        </a:spcBef>
                        <a:buClr>
                          <a:schemeClr val="accent2"/>
                        </a:buClr>
                        <a:buSzPct val="55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4pPr>
                      <a:lvl5pPr>
                        <a:spcBef>
                          <a:spcPct val="20000"/>
                        </a:spcBef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5pPr>
                      <a:lvl6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6pPr>
                      <a:lvl7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7pPr>
                      <a:lvl8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8pPr>
                      <a:lvl9pPr fontAlgn="base"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1"/>
                        </a:buClr>
                        <a:buSzPct val="50000"/>
                        <a:buFont typeface="Wingdings" pitchFamily="2" charset="2"/>
                        <a:defRPr kumimoji="1">
                          <a:solidFill>
                            <a:schemeClr val="tx1"/>
                          </a:solidFill>
                          <a:latin typeface="Tahoma" panose="020B0604030504040204" pitchFamily="34" charset="0"/>
                          <a:ea typeface="宋体" panose="02010600030101010101" pitchFamily="2" charset="-122"/>
                          <a:cs typeface="宋体" panose="02010600030101010101" pitchFamily="2" charset="-122"/>
                        </a:defRPr>
                      </a:lvl9pPr>
                    </a:lstStyle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folHlink"/>
                        </a:buClr>
                        <a:buSzPct val="60000"/>
                        <a:buFont typeface="Wingdings" pitchFamily="2" charset="2"/>
                        <a:buNone/>
                        <a:tabLst/>
                      </a:pPr>
                      <a:r>
                        <a:rPr kumimoji="1" lang="zh-CN" altLang="en-US" sz="20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 68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061893741"/>
                  </a:ext>
                </a:extLst>
              </a:tr>
            </a:tbl>
          </a:graphicData>
        </a:graphic>
      </p:graphicFrame>
      <p:sp>
        <p:nvSpPr>
          <p:cNvPr id="18470" name="Text Box 38">
            <a:extLst>
              <a:ext uri="{FF2B5EF4-FFF2-40B4-BE49-F238E27FC236}">
                <a16:creationId xmlns:a16="http://schemas.microsoft.com/office/drawing/2014/main" id="{C3131F94-41EC-D14B-931B-EE1DDF02AE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4324108"/>
            <a:ext cx="7200800" cy="118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要求：⑴ 建立单位成本对产量的回归直线方程；</a:t>
            </a:r>
          </a:p>
          <a:p>
            <a:pPr algn="just">
              <a:lnSpc>
                <a:spcPct val="90000"/>
              </a:lnSpc>
              <a:spcBef>
                <a:spcPct val="20000"/>
              </a:spcBef>
            </a:pP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      ⑵ 指出产量每增加1000件，单位成本平均下降多少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。</a:t>
            </a: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4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1" dur="500"/>
                                        <p:tgtEl>
                                          <p:spTgt spid="18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4" grpId="0" autoUpdateAnimBg="0"/>
      <p:bldP spid="18435" grpId="0" build="p" autoUpdateAnimBg="0"/>
      <p:bldP spid="18470" grpId="0" autoUpdateAnimBg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066" name="Rectangle 2">
            <a:extLst>
              <a:ext uri="{FF2B5EF4-FFF2-40B4-BE49-F238E27FC236}">
                <a16:creationId xmlns:a16="http://schemas.microsoft.com/office/drawing/2014/main" id="{2E19116A-0EE8-9144-BD94-8886DB9A1D0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295400" y="381000"/>
            <a:ext cx="6781800" cy="914400"/>
          </a:xfrm>
        </p:spPr>
        <p:txBody>
          <a:bodyPr/>
          <a:lstStyle/>
          <a:p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、普通最小二乘法(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OLS)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应用举例</a:t>
            </a:r>
            <a:endParaRPr lang="zh-CN" altLang="en-US" sz="32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88067" name="Rectangle 3">
            <a:extLst>
              <a:ext uri="{FF2B5EF4-FFF2-40B4-BE49-F238E27FC236}">
                <a16:creationId xmlns:a16="http://schemas.microsoft.com/office/drawing/2014/main" id="{1E5A306F-ABCC-C542-9C42-49E8D98DC702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2017713"/>
            <a:ext cx="8497888" cy="1030287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解：以</a:t>
            </a:r>
            <a:r>
              <a:rPr lang="en-US" altLang="zh-CN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Y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表示单位成本，</a:t>
            </a:r>
            <a:r>
              <a:rPr lang="en-US" altLang="zh-CN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X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表示产量，根据表中资料可计算得:</a:t>
            </a:r>
          </a:p>
        </p:txBody>
      </p:sp>
      <p:graphicFrame>
        <p:nvGraphicFramePr>
          <p:cNvPr id="88068" name="Object 4">
            <a:extLst>
              <a:ext uri="{FF2B5EF4-FFF2-40B4-BE49-F238E27FC236}">
                <a16:creationId xmlns:a16="http://schemas.microsoft.com/office/drawing/2014/main" id="{143741E0-CD4A-9A4D-85CD-EC287F244C1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590800" y="2667000"/>
          <a:ext cx="1524000" cy="5381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14922500" imgH="5270500" progId="Equation.3">
                  <p:embed/>
                </p:oleObj>
              </mc:Choice>
              <mc:Fallback>
                <p:oleObj r:id="rId2" imgW="14922500" imgH="5270500" progId="Equation.3">
                  <p:embed/>
                  <p:pic>
                    <p:nvPicPr>
                      <p:cNvPr id="0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90800" y="2667000"/>
                        <a:ext cx="1524000" cy="5381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69" name="Object 5">
            <a:extLst>
              <a:ext uri="{FF2B5EF4-FFF2-40B4-BE49-F238E27FC236}">
                <a16:creationId xmlns:a16="http://schemas.microsoft.com/office/drawing/2014/main" id="{F5AF50DC-D79F-1746-9890-196B3401BEE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4495800" y="2667000"/>
          <a:ext cx="1524000" cy="508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5798800" imgH="5270500" progId="Equation.3">
                  <p:embed/>
                </p:oleObj>
              </mc:Choice>
              <mc:Fallback>
                <p:oleObj r:id="rId4" imgW="15798800" imgH="5270500" progId="Equation.3">
                  <p:embed/>
                  <p:pic>
                    <p:nvPicPr>
                      <p:cNvPr id="0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495800" y="2667000"/>
                        <a:ext cx="1524000" cy="5080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0" name="Object 6">
            <a:extLst>
              <a:ext uri="{FF2B5EF4-FFF2-40B4-BE49-F238E27FC236}">
                <a16:creationId xmlns:a16="http://schemas.microsoft.com/office/drawing/2014/main" id="{A27BA897-7A09-7F46-B18A-AD819641EEBB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24000" y="3276600"/>
          <a:ext cx="15240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16090900" imgH="6146800" progId="Equation.3">
                  <p:embed/>
                </p:oleObj>
              </mc:Choice>
              <mc:Fallback>
                <p:oleObj r:id="rId6" imgW="16090900" imgH="6146800" progId="Equation.3">
                  <p:embed/>
                  <p:pic>
                    <p:nvPicPr>
                      <p:cNvPr id="0" name="Object 6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24000" y="3276600"/>
                        <a:ext cx="1524000" cy="5016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1" name="Object 7">
            <a:extLst>
              <a:ext uri="{FF2B5EF4-FFF2-40B4-BE49-F238E27FC236}">
                <a16:creationId xmlns:a16="http://schemas.microsoft.com/office/drawing/2014/main" id="{71ED2C61-B32A-6A4B-A2F3-350E699654ED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657600" y="3276600"/>
          <a:ext cx="1676400" cy="501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20485100" imgH="6146800" progId="Equation.3">
                  <p:embed/>
                </p:oleObj>
              </mc:Choice>
              <mc:Fallback>
                <p:oleObj r:id="rId8" imgW="20485100" imgH="6146800" progId="Equation.3">
                  <p:embed/>
                  <p:pic>
                    <p:nvPicPr>
                      <p:cNvPr id="0" name="Object 7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57600" y="3276600"/>
                        <a:ext cx="1676400" cy="5016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2" name="Object 8">
            <a:extLst>
              <a:ext uri="{FF2B5EF4-FFF2-40B4-BE49-F238E27FC236}">
                <a16:creationId xmlns:a16="http://schemas.microsoft.com/office/drawing/2014/main" id="{EEDCAA9E-1E39-7245-AF51-0F1D74A6BD6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0" y="3276600"/>
          <a:ext cx="1905000" cy="4873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20485100" imgH="5270500" progId="Equation.3">
                  <p:embed/>
                </p:oleObj>
              </mc:Choice>
              <mc:Fallback>
                <p:oleObj r:id="rId10" imgW="20485100" imgH="5270500" progId="Equation.3">
                  <p:embed/>
                  <p:pic>
                    <p:nvPicPr>
                      <p:cNvPr id="0" name="Object 8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3276600"/>
                        <a:ext cx="1905000" cy="487363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3" name="Object 9">
            <a:extLst>
              <a:ext uri="{FF2B5EF4-FFF2-40B4-BE49-F238E27FC236}">
                <a16:creationId xmlns:a16="http://schemas.microsoft.com/office/drawing/2014/main" id="{4575647A-40DA-314C-99FC-C0BF48BCD89E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85800" y="4343400"/>
          <a:ext cx="7239000" cy="9461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2" imgW="66700400" imgH="8191500" progId="Equation.3">
                  <p:embed/>
                </p:oleObj>
              </mc:Choice>
              <mc:Fallback>
                <p:oleObj name="Equation" r:id="rId12" imgW="66700400" imgH="8191500" progId="Equation.3">
                  <p:embed/>
                  <p:pic>
                    <p:nvPicPr>
                      <p:cNvPr id="0" name="Object 9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85800" y="4343400"/>
                        <a:ext cx="7239000" cy="94615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8074" name="Object 10">
            <a:extLst>
              <a:ext uri="{FF2B5EF4-FFF2-40B4-BE49-F238E27FC236}">
                <a16:creationId xmlns:a16="http://schemas.microsoft.com/office/drawing/2014/main" id="{23591577-447D-784B-B4F5-84482C7F410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09600" y="5486400"/>
          <a:ext cx="7620000" cy="6096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14" imgW="62318900" imgH="4978400" progId="Equation.3">
                  <p:embed/>
                </p:oleObj>
              </mc:Choice>
              <mc:Fallback>
                <p:oleObj name="Equation" r:id="rId14" imgW="62318900" imgH="4978400" progId="Equation.3">
                  <p:embed/>
                  <p:pic>
                    <p:nvPicPr>
                      <p:cNvPr id="0" name="Object 10"/>
                      <p:cNvPicPr preferRelativeResize="0">
                        <a:picLocks noChangeAspect="1" noChangeArrowheads="1"/>
                      </p:cNvPicPr>
                      <p:nvPr/>
                    </p:nvPicPr>
                    <p:blipFill>
                      <a:blip r:embed="rId1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9600" y="5486400"/>
                        <a:ext cx="7620000" cy="60960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88075" name="Text Box 11">
            <a:extLst>
              <a:ext uri="{FF2B5EF4-FFF2-40B4-BE49-F238E27FC236}">
                <a16:creationId xmlns:a16="http://schemas.microsoft.com/office/drawing/2014/main" id="{CC31BBE1-A9D8-1543-B190-E434F9D5B9A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800" y="3733800"/>
            <a:ext cx="1143000" cy="457200"/>
          </a:xfrm>
          <a:prstGeom prst="rect">
            <a:avLst/>
          </a:prstGeom>
          <a:solidFill>
            <a:srgbClr val="99CC0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latin typeface="Tahoma" panose="020B0604030504040204" pitchFamily="34" charset="0"/>
                <a:ea typeface="宋体" panose="02010600030101010101" pitchFamily="2" charset="-122"/>
              </a:rPr>
              <a:t>从而：</a:t>
            </a:r>
          </a:p>
        </p:txBody>
      </p:sp>
    </p:spTree>
  </p:cSld>
  <p:clrMapOvr>
    <a:masterClrMapping/>
  </p:clrMapOvr>
  <p:transition spd="med">
    <p:checker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9468" name="Object 12">
            <a:extLst>
              <a:ext uri="{FF2B5EF4-FFF2-40B4-BE49-F238E27FC236}">
                <a16:creationId xmlns:a16="http://schemas.microsoft.com/office/drawing/2014/main" id="{933075D7-A668-4848-9DFE-44CB703643BF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12462256"/>
              </p:ext>
            </p:extLst>
          </p:nvPr>
        </p:nvGraphicFramePr>
        <p:xfrm>
          <a:off x="1835696" y="2105025"/>
          <a:ext cx="5257800" cy="866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5102800" imgH="5854700" progId="Equation.3">
                  <p:embed/>
                </p:oleObj>
              </mc:Choice>
              <mc:Fallback>
                <p:oleObj r:id="rId2" imgW="35102800" imgH="5854700" progId="Equation.3">
                  <p:embed/>
                  <p:pic>
                    <p:nvPicPr>
                      <p:cNvPr id="0" name="Object 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696" y="2105025"/>
                        <a:ext cx="5257800" cy="866775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9469" name="Text Box 13">
            <a:extLst>
              <a:ext uri="{FF2B5EF4-FFF2-40B4-BE49-F238E27FC236}">
                <a16:creationId xmlns:a16="http://schemas.microsoft.com/office/drawing/2014/main" id="{4AC8090E-1B32-674E-9C8C-47E643F8E5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15616" y="3429000"/>
            <a:ext cx="7723584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marL="2659063" indent="-26590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marL="28495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marL="30400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marL="32305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marL="3421063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387826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433546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479266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5249863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KaiTi" panose="02010609060101010101" pitchFamily="49" charset="-122"/>
                <a:ea typeface="KaiTi" panose="02010609060101010101" pitchFamily="49" charset="-122"/>
              </a:rPr>
              <a:t>根据样本回归直线：当产量增加1000件时</a:t>
            </a:r>
            <a:endParaRPr lang="en-US" altLang="zh-CN" sz="32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spcBef>
                <a:spcPct val="50000"/>
              </a:spcBef>
            </a:pPr>
            <a:r>
              <a:rPr lang="zh-CN" altLang="en-US" sz="3200" b="1" dirty="0">
                <a:latin typeface="KaiTi" panose="02010609060101010101" pitchFamily="49" charset="-122"/>
                <a:ea typeface="KaiTi" panose="02010609060101010101" pitchFamily="49" charset="-122"/>
              </a:rPr>
              <a:t>单位成本平均下降1.8182元。</a:t>
            </a:r>
          </a:p>
        </p:txBody>
      </p:sp>
      <p:sp>
        <p:nvSpPr>
          <p:cNvPr id="19470" name="Rectangle 14">
            <a:extLst>
              <a:ext uri="{FF2B5EF4-FFF2-40B4-BE49-F238E27FC236}">
                <a16:creationId xmlns:a16="http://schemas.microsoft.com/office/drawing/2014/main" id="{EE8AE34A-E855-D04F-B0E4-B3D021383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5616" y="476672"/>
            <a:ext cx="6705600" cy="1066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en-US" altLang="zh-CN" sz="3200" b="1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sz="3200" b="1" dirty="0">
                <a:latin typeface="KaiTi" panose="02010609060101010101" pitchFamily="49" charset="-122"/>
                <a:ea typeface="KaiTi" panose="02010609060101010101" pitchFamily="49" charset="-122"/>
              </a:rPr>
              <a:t>、普通最小二乘法(</a:t>
            </a:r>
            <a:r>
              <a:rPr lang="en-US" altLang="zh-CN" sz="3200" b="1" dirty="0">
                <a:latin typeface="KaiTi" panose="02010609060101010101" pitchFamily="49" charset="-122"/>
                <a:ea typeface="KaiTi" panose="02010609060101010101" pitchFamily="49" charset="-122"/>
              </a:rPr>
              <a:t>OLS)</a:t>
            </a:r>
            <a:r>
              <a:rPr lang="zh-CN" altLang="en-US" sz="3200" b="1" dirty="0">
                <a:latin typeface="KaiTi" panose="02010609060101010101" pitchFamily="49" charset="-122"/>
                <a:ea typeface="KaiTi" panose="02010609060101010101" pitchFamily="49" charset="-122"/>
              </a:rPr>
              <a:t>应用举例</a:t>
            </a:r>
            <a:endParaRPr lang="zh-CN" altLang="en-US" sz="3200" b="1" dirty="0">
              <a:latin typeface="宋体" panose="02010600030101010101" pitchFamily="2" charset="-122"/>
            </a:endParaRP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94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4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94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469" grpId="0" autoUpdateAnimBg="0"/>
      <p:bldP spid="19470" grpId="0" autoUpdateAnimBg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756C1-E506-414A-B8B7-C6C34764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、普通最小二乘法(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OLS)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应用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-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教材举例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98EEEC-ABB0-994C-8B9B-A5A3323BC5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（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1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）数学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SAT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分数与家庭收入之间的回归计算</a:t>
                </a:r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=432.4138+0.0013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b="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系数的意义</a:t>
                </a:r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截距的意义：通常没有什么经济意义，最好的解释是代表了回归模型中所有省略变量对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Y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的平均影响。</a:t>
                </a:r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zh-CN" altLang="en-US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98EEEC-ABB0-994C-8B9B-A5A3323BC5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6" t="-733" r="-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2304700"/>
      </p:ext>
    </p:extLst>
  </p:cSld>
  <p:clrMapOvr>
    <a:masterClrMapping/>
  </p:clrMapOvr>
  <p:transition spd="med">
    <p:checker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756C1-E506-414A-B8B7-C6C34764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、普通最小二乘法(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OLS)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应用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-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教材举例</a:t>
            </a:r>
            <a:endParaRPr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98EEEC-ABB0-994C-8B9B-A5A3323BC5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（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2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）受教育年限与平均小时工资的例子</a:t>
                </a:r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=−0.0144+0.7241</m:t>
                    </m:r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b="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:r>
                  <a:rPr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系数的符号和意义</a:t>
                </a:r>
                <a:endParaRPr lang="en-US" altLang="zh-CN" sz="20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（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3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）奥肯定律</a:t>
                </a:r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:r>
                  <a:rPr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失业率的变动率与实际产出（</a:t>
                </a:r>
                <a:r>
                  <a:rPr lang="en-US" altLang="zh-CN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GDP</a:t>
                </a:r>
                <a:r>
                  <a:rPr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的增长率）之间的关系</a:t>
                </a:r>
                <a:endParaRPr lang="en-US" altLang="zh-CN" sz="20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=−0.4</m:t>
                    </m:r>
                    <m:r>
                      <a:rPr lang="zh-CN" altLang="en-US" sz="20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（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−2.5)</m:t>
                    </m:r>
                  </m:oMath>
                </a14:m>
                <a:endParaRPr lang="en-US" altLang="zh-CN" sz="20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zh-CN" altLang="en-US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98EEEC-ABB0-994C-8B9B-A5A3323BC5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6" t="-7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97249501"/>
      </p:ext>
    </p:extLst>
  </p:cSld>
  <p:clrMapOvr>
    <a:masterClrMapping/>
  </p:clrMapOvr>
  <p:transition spd="med">
    <p:checker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756C1-E506-414A-B8B7-C6C34764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、普通最小二乘法(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OLS)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应用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-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教材举例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98EEEC-ABB0-994C-8B9B-A5A3323BC5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/>
              </a:bodyPr>
              <a:lstStyle/>
              <a:p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（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4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）股票价格与利率的关系</a:t>
                </a:r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标普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500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综合指数与国债率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1980-2007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年的关系</a:t>
                </a:r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=−404.4067+996.866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num>
                      <m:den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den>
                    </m:f>
                  </m:oMath>
                </a14:m>
                <a:endParaRPr lang="en-US" altLang="zh-CN" sz="2000" b="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zh-CN" altLang="en-US" sz="2000" i="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系数</m:t>
                    </m:r>
                    <m:r>
                      <a:rPr lang="zh-CN" altLang="en-US" sz="2000" i="0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的</m:t>
                    </m:r>
                    <m:r>
                      <a:rPr lang="zh-CN" altLang="en-US" sz="2000" i="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解释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：给定</a:t>
                </a:r>
                <a:r>
                  <a:rPr lang="en-US" altLang="zh-CN" sz="20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X</a:t>
                </a:r>
                <a:r>
                  <a:rPr lang="zh-CN" altLang="en-US" sz="20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的某个值，求</a:t>
                </a:r>
                <a:r>
                  <a:rPr lang="en-US" altLang="zh-CN" sz="20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Y</a:t>
                </a:r>
                <a:r>
                  <a:rPr lang="zh-CN" altLang="en-US" sz="20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的边际变化</a:t>
                </a:r>
                <a:endParaRPr lang="en-US" altLang="zh-CN" sz="2000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 lvl="1"/>
                <a:endParaRPr lang="en-US" altLang="zh-CN" sz="2000" dirty="0">
                  <a:ea typeface="KaiTi" panose="02010609060101010101" pitchFamily="49" charset="-122"/>
                </a:endParaRPr>
              </a:p>
              <a:p>
                <a:pPr lvl="1"/>
                <a:r>
                  <a:rPr lang="zh-CN" altLang="en-US" sz="2000" dirty="0">
                    <a:ea typeface="KaiTi" panose="02010609060101010101" pitchFamily="49" charset="-122"/>
                  </a:rPr>
                  <a:t>不考虑散点图和线性关系，直接用</a:t>
                </a:r>
                <a:r>
                  <a:rPr lang="en-US" altLang="zh-CN" sz="2000" dirty="0">
                    <a:ea typeface="KaiTi" panose="02010609060101010101" pitchFamily="49" charset="-122"/>
                  </a:rPr>
                  <a:t>Y</a:t>
                </a:r>
                <a:r>
                  <a:rPr lang="zh-CN" altLang="en-US" sz="2000" dirty="0">
                    <a:ea typeface="KaiTi" panose="02010609060101010101" pitchFamily="49" charset="-122"/>
                  </a:rPr>
                  <a:t>对</a:t>
                </a:r>
                <a:r>
                  <a:rPr lang="en-US" altLang="zh-CN" sz="2000" dirty="0">
                    <a:ea typeface="KaiTi" panose="02010609060101010101" pitchFamily="49" charset="-122"/>
                  </a:rPr>
                  <a:t>X</a:t>
                </a:r>
                <a:r>
                  <a:rPr lang="zh-CN" altLang="en-US" sz="2000" dirty="0">
                    <a:ea typeface="KaiTi" panose="02010609060101010101" pitchFamily="49" charset="-122"/>
                  </a:rPr>
                  <a:t>回归得到</a:t>
                </a:r>
                <a:endParaRPr lang="en-US" altLang="zh-CN" sz="2000" dirty="0">
                  <a:ea typeface="KaiTi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1229.3414</m:t>
                    </m:r>
                    <m:r>
                      <a:rPr lang="en-US" altLang="zh-CN" sz="20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−</m:t>
                    </m:r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99.4041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endParaRPr lang="zh-CN" altLang="en-US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98EEEC-ABB0-994C-8B9B-A5A3323BC5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6" t="-733" r="-385" b="-14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34525788"/>
      </p:ext>
    </p:extLst>
  </p:cSld>
  <p:clrMapOvr>
    <a:masterClrMapping/>
  </p:clrMapOvr>
  <p:transition spd="med">
    <p:checker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2">
            <a:extLst>
              <a:ext uri="{FF2B5EF4-FFF2-40B4-BE49-F238E27FC236}">
                <a16:creationId xmlns:a16="http://schemas.microsoft.com/office/drawing/2014/main" id="{C8AF4591-1280-AB40-984B-DB44BE4A8E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438400" y="457200"/>
            <a:ext cx="4191000" cy="838200"/>
          </a:xfrm>
        </p:spPr>
        <p:txBody>
          <a:bodyPr/>
          <a:lstStyle/>
          <a:p>
            <a:r>
              <a:rPr lang="zh-CN" altLang="en-US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本节主要内容</a:t>
            </a:r>
          </a:p>
        </p:txBody>
      </p:sp>
      <p:sp>
        <p:nvSpPr>
          <p:cNvPr id="108549" name="Rectangle 5">
            <a:extLst>
              <a:ext uri="{FF2B5EF4-FFF2-40B4-BE49-F238E27FC236}">
                <a16:creationId xmlns:a16="http://schemas.microsoft.com/office/drawing/2014/main" id="{48F85AE1-A9FD-E848-94C3-A7636CA04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1981200"/>
            <a:ext cx="5029200" cy="7620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800" b="1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变量关系和回归思想</a:t>
            </a:r>
          </a:p>
        </p:txBody>
      </p:sp>
      <p:sp>
        <p:nvSpPr>
          <p:cNvPr id="108550" name="Rectangle 6">
            <a:extLst>
              <a:ext uri="{FF2B5EF4-FFF2-40B4-BE49-F238E27FC236}">
                <a16:creationId xmlns:a16="http://schemas.microsoft.com/office/drawing/2014/main" id="{988CEE1A-D969-C243-8073-5732223826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2971800"/>
            <a:ext cx="2743200" cy="8382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800" b="1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模型的表达</a:t>
            </a:r>
            <a:endParaRPr lang="en-US" altLang="zh-CN" sz="2800" b="1" dirty="0">
              <a:solidFill>
                <a:schemeClr val="tx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08551" name="Rectangle 7">
            <a:extLst>
              <a:ext uri="{FF2B5EF4-FFF2-40B4-BE49-F238E27FC236}">
                <a16:creationId xmlns:a16="http://schemas.microsoft.com/office/drawing/2014/main" id="{63426C82-D89C-3A48-B247-2D6D7985B7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4114800"/>
            <a:ext cx="2743200" cy="7620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800" b="1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模型的估计</a:t>
            </a:r>
          </a:p>
        </p:txBody>
      </p:sp>
      <p:sp>
        <p:nvSpPr>
          <p:cNvPr id="108552" name="Rectangle 8">
            <a:extLst>
              <a:ext uri="{FF2B5EF4-FFF2-40B4-BE49-F238E27FC236}">
                <a16:creationId xmlns:a16="http://schemas.microsoft.com/office/drawing/2014/main" id="{6792362E-7C0B-6B46-9DBF-88BC0F6AB9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28800" y="5105400"/>
            <a:ext cx="5181600" cy="7620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800" b="1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估计量的性质及其前提条件</a:t>
            </a: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085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85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85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85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85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8546" grpId="0" autoUpdateAnimBg="0"/>
      <p:bldP spid="108549" grpId="0" animBg="1" autoUpdateAnimBg="0"/>
      <p:bldP spid="108550" grpId="0" animBg="1" autoUpdateAnimBg="0"/>
      <p:bldP spid="108551" grpId="0" animBg="1" autoUpdateAnimBg="0"/>
      <p:bldP spid="108552" grpId="0" animBg="1" autoUpdateAnimBg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BC756C1-E506-414A-B8B7-C6C34764A5D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、普通最小二乘法(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OLS)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应用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-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教材举例</a:t>
            </a:r>
            <a:endParaRPr lang="zh-CN" altLang="en-US" sz="28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98EEEC-ABB0-994C-8B9B-A5A3323BC51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（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5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）美国中等房价与贷款利率的关系</a:t>
                </a:r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1980-2007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年中值房价与贷款利率的关系</a:t>
                </a:r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𝑌</m:t>
                    </m:r>
                    <m:d>
                      <m:dPr>
                        <m:begChr m:val="（"/>
                        <m:endChr m:val="）"/>
                        <m:ctrlPr>
                          <a:rPr lang="zh-CN" altLang="en-US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中等房价，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1000</m:t>
                        </m:r>
                        <m:r>
                          <a:rPr lang="zh-CN" altLang="en-US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美元</m:t>
                        </m:r>
                      </m:e>
                    </m:d>
                  </m:oMath>
                </a14:m>
                <a:endParaRPr lang="en-US" altLang="zh-CN" sz="2400" i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𝑋</m:t>
                    </m:r>
                    <m:r>
                      <m:rPr>
                        <m:nor/>
                      </m:rPr>
                      <a:rPr lang="zh-CN" altLang="en-US" sz="2400" dirty="0">
                        <a:latin typeface="KaiTi" panose="02010609060101010101" pitchFamily="49" charset="-122"/>
                        <a:ea typeface="KaiTi" panose="02010609060101010101" pitchFamily="49" charset="-122"/>
                      </a:rPr>
                      <m:t>（</m:t>
                    </m:r>
                    <m:r>
                      <m:rPr>
                        <m:nor/>
                      </m:rPr>
                      <a:rPr lang="en-US" altLang="zh-CN" sz="2400" dirty="0">
                        <a:latin typeface="KaiTi" panose="02010609060101010101" pitchFamily="49" charset="-122"/>
                        <a:ea typeface="KaiTi" panose="02010609060101010101" pitchFamily="49" charset="-122"/>
                      </a:rPr>
                      <m:t>30</m:t>
                    </m:r>
                    <m:r>
                      <m:rPr>
                        <m:nor/>
                      </m:rPr>
                      <a:rPr lang="zh-CN" altLang="en-US" sz="2400" dirty="0">
                        <a:latin typeface="KaiTi" panose="02010609060101010101" pitchFamily="49" charset="-122"/>
                        <a:ea typeface="KaiTi" panose="02010609060101010101" pitchFamily="49" charset="-122"/>
                      </a:rPr>
                      <m:t>年固定贷款利率</m:t>
                    </m:r>
                    <m:r>
                      <m:rPr>
                        <m:nor/>
                      </m:rPr>
                      <a:rPr lang="en-US" altLang="zh-CN" sz="2400" dirty="0">
                        <a:latin typeface="KaiTi" panose="02010609060101010101" pitchFamily="49" charset="-122"/>
                        <a:ea typeface="KaiTi" panose="02010609060101010101" pitchFamily="49" charset="-122"/>
                      </a:rPr>
                      <m:t>%</m:t>
                    </m:r>
                    <m:r>
                      <m:rPr>
                        <m:nor/>
                      </m:rPr>
                      <a:rPr lang="zh-CN" altLang="en-US" sz="2400" dirty="0">
                        <a:latin typeface="KaiTi" panose="02010609060101010101" pitchFamily="49" charset="-122"/>
                        <a:ea typeface="KaiTi" panose="02010609060101010101" pitchFamily="49" charset="-122"/>
                      </a:rPr>
                      <m:t>）</m:t>
                    </m:r>
                  </m:oMath>
                </a14:m>
                <a:endParaRPr lang="zh-CN" altLang="en-US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𝑌</m:t>
                            </m:r>
                          </m:e>
                        </m:acc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=329.0041−17.3694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400" b="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（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6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）古董钟与拍卖价格</a:t>
                </a:r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:r>
                  <a:rPr lang="zh-CN" altLang="en-US" sz="2400" b="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价格与投标人数和钟表的年代的关系</a:t>
                </a:r>
                <a:endParaRPr lang="en-US" altLang="zh-CN" sz="2400" b="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2898EEEC-ABB0-994C-8B9B-A5A3323BC51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6" t="-1832" b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12619169"/>
      </p:ext>
    </p:extLst>
  </p:cSld>
  <p:clrMapOvr>
    <a:masterClrMapping/>
  </p:clrMapOvr>
  <p:transition spd="med">
    <p:checker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8" name="Rectangle 2">
            <a:extLst>
              <a:ext uri="{FF2B5EF4-FFF2-40B4-BE49-F238E27FC236}">
                <a16:creationId xmlns:a16="http://schemas.microsoft.com/office/drawing/2014/main" id="{B3735DA2-A1E8-7D43-864C-227ECB61E6CE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819400" y="609600"/>
            <a:ext cx="3962400" cy="838200"/>
          </a:xfrm>
        </p:spPr>
        <p:txBody>
          <a:bodyPr/>
          <a:lstStyle/>
          <a:p>
            <a:r>
              <a:rPr lang="en-US" altLang="zh-CN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、极大似然法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﹡</a:t>
            </a:r>
          </a:p>
        </p:txBody>
      </p:sp>
      <p:sp>
        <p:nvSpPr>
          <p:cNvPr id="126979" name="Rectangle 3">
            <a:extLst>
              <a:ext uri="{FF2B5EF4-FFF2-40B4-BE49-F238E27FC236}">
                <a16:creationId xmlns:a16="http://schemas.microsoft.com/office/drawing/2014/main" id="{A595CD96-B777-5F45-A9EB-E55E2279329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31640" y="1899005"/>
            <a:ext cx="7723114" cy="1270383"/>
          </a:xfrm>
        </p:spPr>
        <p:txBody>
          <a:bodyPr lIns="0" tIns="0" rIns="0" bIns="0">
            <a:normAutofit/>
          </a:bodyPr>
          <a:lstStyle/>
          <a:p>
            <a:pPr marL="0" indent="0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极大似然估计法的基本原理：</a:t>
            </a:r>
          </a:p>
          <a:p>
            <a:pPr marL="0" indent="0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   从总体 (满足5项假设的 </a:t>
            </a:r>
            <a:r>
              <a:rPr lang="en-US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Y</a:t>
            </a:r>
            <a:r>
              <a:rPr lang="en-US" altLang="zh-CN" sz="2000" b="1" baseline="-30000" dirty="0">
                <a:latin typeface="KaiTi" panose="02010609060101010101" pitchFamily="49" charset="-122"/>
                <a:ea typeface="KaiTi" panose="02010609060101010101" pitchFamily="49" charset="-122"/>
              </a:rPr>
              <a:t>i</a:t>
            </a:r>
            <a:r>
              <a:rPr lang="en-US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=β</a:t>
            </a:r>
            <a:r>
              <a:rPr lang="en-US" altLang="zh-CN" sz="2000" b="1" baseline="-30000" dirty="0">
                <a:latin typeface="KaiTi" panose="02010609060101010101" pitchFamily="49" charset="-122"/>
                <a:ea typeface="KaiTi" panose="02010609060101010101" pitchFamily="49" charset="-122"/>
              </a:rPr>
              <a:t>0</a:t>
            </a:r>
            <a:r>
              <a:rPr lang="en-US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+β</a:t>
            </a:r>
            <a:r>
              <a:rPr lang="en-US" altLang="zh-CN" sz="2000" b="1" baseline="-30000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en-US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X</a:t>
            </a:r>
            <a:r>
              <a:rPr lang="en-US" altLang="zh-CN" sz="2000" b="1" baseline="-30000" dirty="0">
                <a:latin typeface="KaiTi" panose="02010609060101010101" pitchFamily="49" charset="-122"/>
                <a:ea typeface="KaiTi" panose="02010609060101010101" pitchFamily="49" charset="-122"/>
              </a:rPr>
              <a:t>i</a:t>
            </a:r>
            <a:r>
              <a:rPr lang="en-US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+µ</a:t>
            </a:r>
            <a:r>
              <a:rPr lang="en-US" altLang="zh-CN" sz="2000" b="1" baseline="-30000" dirty="0" err="1">
                <a:latin typeface="KaiTi" panose="02010609060101010101" pitchFamily="49" charset="-122"/>
                <a:ea typeface="KaiTi" panose="02010609060101010101" pitchFamily="49" charset="-122"/>
              </a:rPr>
              <a:t>i</a:t>
            </a: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) 中随机抽取 </a:t>
            </a:r>
            <a:r>
              <a:rPr lang="en-US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n </a:t>
            </a: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组观测值，最合理的参数估计量是使得抽到该 </a:t>
            </a:r>
            <a:r>
              <a:rPr lang="en-US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n </a:t>
            </a: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组观测值的概率最大。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       </a:t>
            </a:r>
          </a:p>
        </p:txBody>
      </p:sp>
      <p:grpSp>
        <p:nvGrpSpPr>
          <p:cNvPr id="126996" name="Group 20">
            <a:extLst>
              <a:ext uri="{FF2B5EF4-FFF2-40B4-BE49-F238E27FC236}">
                <a16:creationId xmlns:a16="http://schemas.microsoft.com/office/drawing/2014/main" id="{36605FAE-939F-C14D-AED4-BEB97E7F2369}"/>
              </a:ext>
            </a:extLst>
          </p:cNvPr>
          <p:cNvGrpSpPr>
            <a:grpSpLocks/>
          </p:cNvGrpSpPr>
          <p:nvPr/>
        </p:nvGrpSpPr>
        <p:grpSpPr bwMode="auto">
          <a:xfrm>
            <a:off x="1351492" y="3068960"/>
            <a:ext cx="7324964" cy="3309740"/>
            <a:chOff x="192" y="2206"/>
            <a:chExt cx="4409" cy="2074"/>
          </a:xfrm>
        </p:grpSpPr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6990" name="Object 14">
                  <a:extLst>
                    <a:ext uri="{FF2B5EF4-FFF2-40B4-BE49-F238E27FC236}">
                      <a16:creationId xmlns:a16="http://schemas.microsoft.com/office/drawing/2014/main" id="{5C8C4D92-9800-094B-AB76-C30AF407E59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75499348"/>
                    </p:ext>
                  </p:extLst>
                </p:nvPr>
              </p:nvGraphicFramePr>
              <p:xfrm>
                <a:off x="927" y="3948"/>
                <a:ext cx="1577" cy="3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2" imgW="21945600" imgH="5270500" progId="Equation.3">
                        <p:embed/>
                      </p:oleObj>
                    </mc:Choice>
                    <mc:Fallback>
                      <p:oleObj r:id="rId2" imgW="21945600" imgH="5270500" progId="Equation.3">
                        <p:embed/>
                        <p:pic>
                          <p:nvPicPr>
                            <p:cNvPr id="0" name="Object 1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3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7" y="3948"/>
                              <a:ext cx="1577" cy="332"/>
                            </a:xfrm>
                            <a:prstGeom prst="rect">
                              <a:avLst/>
                            </a:prstGeom>
                            <a:solidFill>
                              <a:srgbClr val="FFFF99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26990" name="Object 14">
                  <a:extLst>
                    <a:ext uri="{FF2B5EF4-FFF2-40B4-BE49-F238E27FC236}">
                      <a16:creationId xmlns:a16="http://schemas.microsoft.com/office/drawing/2014/main" id="{5C8C4D92-9800-094B-AB76-C30AF407E59A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75499348"/>
                    </p:ext>
                  </p:extLst>
                </p:nvPr>
              </p:nvGraphicFramePr>
              <p:xfrm>
                <a:off x="927" y="3948"/>
                <a:ext cx="1577" cy="332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4" imgW="21945600" imgH="5270500" progId="Equation.3">
                        <p:embed/>
                      </p:oleObj>
                    </mc:Choice>
                    <mc:Fallback>
                      <p:oleObj r:id="rId4" imgW="21945600" imgH="5270500" progId="Equation.3">
                        <p:embed/>
                        <p:pic>
                          <p:nvPicPr>
                            <p:cNvPr id="0" name="Object 14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5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927" y="3948"/>
                              <a:ext cx="1577" cy="332"/>
                            </a:xfrm>
                            <a:prstGeom prst="rect">
                              <a:avLst/>
                            </a:prstGeom>
                            <a:solidFill>
                              <a:srgbClr val="FFFF99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6982" name="Object 6">
                  <a:extLst>
                    <a:ext uri="{FF2B5EF4-FFF2-40B4-BE49-F238E27FC236}">
                      <a16:creationId xmlns:a16="http://schemas.microsoft.com/office/drawing/2014/main" id="{D5F7EDBD-AE1A-0649-8A40-0B144179769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014617"/>
                    </p:ext>
                  </p:extLst>
                </p:nvPr>
              </p:nvGraphicFramePr>
              <p:xfrm>
                <a:off x="2273" y="2206"/>
                <a:ext cx="1531" cy="31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name="Equation" r:id="rId6" imgW="42418000" imgH="10528300" progId="Equation.3">
                        <p:embed/>
                      </p:oleObj>
                    </mc:Choice>
                    <mc:Fallback>
                      <p:oleObj name="Equation" r:id="rId6" imgW="42418000" imgH="10528300" progId="Equation.3">
                        <p:embed/>
                        <p:pic>
                          <p:nvPicPr>
                            <p:cNvPr id="0" name="Object 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7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73" y="2206"/>
                              <a:ext cx="1531" cy="318"/>
                            </a:xfrm>
                            <a:prstGeom prst="rect">
                              <a:avLst/>
                            </a:prstGeom>
                            <a:solidFill>
                              <a:srgbClr val="FFFF99"/>
                            </a:solidFill>
                            <a:ln w="9525">
                              <a:solidFill>
                                <a:srgbClr val="FFFF99"/>
                              </a:solidFill>
                              <a:miter lim="800000"/>
                              <a:headEnd/>
                              <a:tailEnd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26982" name="Object 6">
                  <a:extLst>
                    <a:ext uri="{FF2B5EF4-FFF2-40B4-BE49-F238E27FC236}">
                      <a16:creationId xmlns:a16="http://schemas.microsoft.com/office/drawing/2014/main" id="{D5F7EDBD-AE1A-0649-8A40-0B1441797691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8014617"/>
                    </p:ext>
                  </p:extLst>
                </p:nvPr>
              </p:nvGraphicFramePr>
              <p:xfrm>
                <a:off x="2273" y="2206"/>
                <a:ext cx="1531" cy="318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34247" name="Equation" r:id="rId9" imgW="42418000" imgH="10528300" progId="Equation.3">
                        <p:embed/>
                      </p:oleObj>
                    </mc:Choice>
                    <mc:Fallback>
                      <p:oleObj name="Equation" r:id="rId9" imgW="42418000" imgH="10528300" progId="Equation.3">
                        <p:embed/>
                        <p:pic>
                          <p:nvPicPr>
                            <p:cNvPr id="0" name="Object 6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0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2273" y="2206"/>
                              <a:ext cx="1531" cy="318"/>
                            </a:xfrm>
                            <a:prstGeom prst="rect">
                              <a:avLst/>
                            </a:prstGeom>
                            <a:solidFill>
                              <a:srgbClr val="FFFF99"/>
                            </a:solidFill>
                            <a:ln w="9525">
                              <a:solidFill>
                                <a:srgbClr val="FFFF99"/>
                              </a:solidFill>
                              <a:miter lim="800000"/>
                              <a:headEnd/>
                              <a:tailEnd/>
                            </a:ln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graphicFrame>
              <p:nvGraphicFramePr>
                <p:cNvPr id="126983" name="Object 7">
                  <a:extLst>
                    <a:ext uri="{FF2B5EF4-FFF2-40B4-BE49-F238E27FC236}">
                      <a16:creationId xmlns:a16="http://schemas.microsoft.com/office/drawing/2014/main" id="{7F31B615-2D99-1F49-B7FF-F0FAC718B0E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51248098"/>
                    </p:ext>
                  </p:extLst>
                </p:nvPr>
              </p:nvGraphicFramePr>
              <p:xfrm>
                <a:off x="1783" y="2688"/>
                <a:ext cx="2818" cy="34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r:id="rId11" imgW="58508900" imgH="7899400" progId="Equation.3">
                        <p:embed/>
                      </p:oleObj>
                    </mc:Choice>
                    <mc:Fallback>
                      <p:oleObj r:id="rId11" imgW="58508900" imgH="7899400" progId="Equation.3">
                        <p:embed/>
                        <p:pic>
                          <p:nvPicPr>
                            <p:cNvPr id="0" name="Object 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2">
                              <a:extLst>
                                <a:ext uri="{28A0092B-C50C-407E-A947-70E740481C1C}">
                                  <a14:useLocalDpi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783" y="2688"/>
                              <a:ext cx="2818" cy="344"/>
                            </a:xfrm>
                            <a:prstGeom prst="rect">
                              <a:avLst/>
                            </a:prstGeom>
                            <a:solidFill>
                              <a:srgbClr val="FFFF99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Choice>
          <mc:Fallback xmlns="">
            <p:graphicFrame>
              <p:nvGraphicFramePr>
                <p:cNvPr id="126983" name="Object 7">
                  <a:extLst>
                    <a:ext uri="{FF2B5EF4-FFF2-40B4-BE49-F238E27FC236}">
                      <a16:creationId xmlns:a16="http://schemas.microsoft.com/office/drawing/2014/main" id="{7F31B615-2D99-1F49-B7FF-F0FAC718B0E2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851248098"/>
                    </p:ext>
                  </p:extLst>
                </p:nvPr>
              </p:nvGraphicFramePr>
              <p:xfrm>
                <a:off x="1783" y="2688"/>
                <a:ext cx="2818" cy="344"/>
              </p:xfrm>
              <a:graphic>
                <a:graphicData uri="http://schemas.openxmlformats.org/presentationml/2006/ole">
                  <mc:AlternateContent>
                    <mc:Choice xmlns:v="urn:schemas-microsoft-com:vml" Requires="v">
                      <p:oleObj spid="_x0000_s134248" r:id="rId13" imgW="58508900" imgH="7899400" progId="Equation.3">
                        <p:embed/>
                      </p:oleObj>
                    </mc:Choice>
                    <mc:Fallback>
                      <p:oleObj r:id="rId13" imgW="58508900" imgH="7899400" progId="Equation.3">
                        <p:embed/>
                        <p:pic>
                          <p:nvPicPr>
                            <p:cNvPr id="0" name="Object 7"/>
                            <p:cNvPicPr>
                              <a:picLocks noChangeAspect="1" noChangeArrowheads="1"/>
                            </p:cNvPicPr>
                            <p:nvPr/>
                          </p:nvPicPr>
                          <p:blipFill>
                            <a:blip r:embed="rId14">
                              <a:extLst>
                                <a:ext uri="{28A0092B-C50C-407E-A947-70E740481C1C}">
                                  <a14:useLocalDpi xmlns:a14="http://schemas.microsoft.com/office/drawing/2010/main" val="0"/>
                                </a:ext>
                              </a:extLst>
                            </a:blip>
                            <a:srcRect/>
                            <a:stretch>
                              <a:fillRect/>
                            </a:stretch>
                          </p:blipFill>
                          <p:spPr bwMode="auto">
                            <a:xfrm>
                              <a:off x="1783" y="2688"/>
                              <a:ext cx="2818" cy="344"/>
                            </a:xfrm>
                            <a:prstGeom prst="rect">
                              <a:avLst/>
                            </a:prstGeom>
                            <a:solidFill>
                              <a:srgbClr val="FFFF99"/>
                            </a:solidFill>
                          </p:spPr>
                        </p:pic>
                      </p:oleObj>
                    </mc:Fallback>
                  </mc:AlternateContent>
                </a:graphicData>
              </a:graphic>
            </p:graphicFrame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6985" name="Text Box 9">
                  <a:extLst>
                    <a:ext uri="{FF2B5EF4-FFF2-40B4-BE49-F238E27FC236}">
                      <a16:creationId xmlns:a16="http://schemas.microsoft.com/office/drawing/2014/main" id="{04B2F25D-5064-2448-B89E-3FE464DA0D21}"/>
                    </a:ext>
                  </a:extLst>
                </p:cNvPr>
                <p:cNvSpPr txBox="1">
                  <a:spLocks noChangeArrowheads="1"/>
                </p:cNvSpPr>
                <p:nvPr/>
              </p:nvSpPr>
              <p:spPr bwMode="auto">
                <a:xfrm>
                  <a:off x="192" y="2208"/>
                  <a:ext cx="2208" cy="27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>
                  <a:spAutoFit/>
                </a:bodyPr>
                <a:lstStyle/>
                <a:p>
                  <a:pPr>
                    <a:spcBef>
                      <a:spcPct val="50000"/>
                    </a:spcBef>
                  </a:pPr>
                  <a:r>
                    <a:rPr lang="zh-CN" altLang="en-US" sz="2000" b="1" dirty="0">
                      <a:latin typeface="Tahoma" panose="020B0604030504040204" pitchFamily="34" charset="0"/>
                      <a:ea typeface="宋体" panose="02010600030101010101" pitchFamily="2" charset="-122"/>
                    </a:rPr>
                    <a:t>样本观测值</a:t>
                  </a:r>
                  <a14:m>
                    <m:oMath xmlns:m="http://schemas.openxmlformats.org/officeDocument/2006/math">
                      <m:r>
                        <a:rPr lang="en-US" altLang="zh-CN" sz="2000" b="1" i="1" dirty="0" smtClean="0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𝒀</m:t>
                      </m:r>
                      <m:r>
                        <a:rPr lang="en-US" altLang="zh-CN" sz="2000" b="1" i="1" baseline="-25000" dirty="0" err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𝒊</m:t>
                      </m:r>
                      <m:r>
                        <a:rPr lang="en-US" altLang="zh-CN" sz="2000" b="1" i="1" dirty="0" err="1">
                          <a:latin typeface="Cambria Math" panose="02040503050406030204" pitchFamily="18" charset="0"/>
                          <a:ea typeface="宋体" panose="02010600030101010101" pitchFamily="2" charset="-122"/>
                        </a:rPr>
                        <m:t>，</m:t>
                      </m:r>
                      <m:sSub>
                        <m:sSubPr>
                          <m:ctrlPr>
                            <a:rPr lang="en-US" altLang="zh-CN" sz="2000" b="1" i="1" dirty="0" smtClean="0">
                              <a:latin typeface="Cambria Math" panose="02040503050406030204" pitchFamily="18" charset="0"/>
                              <a:ea typeface="宋体" panose="02010600030101010101" pitchFamily="2" charset="-122"/>
                            </a:rPr>
                          </m:ctrlPr>
                        </m:sSubPr>
                        <m:e>
                          <m:r>
                            <m:rPr>
                              <m:nor/>
                            </m:rPr>
                            <a:rPr lang="en-US" altLang="zh-CN" sz="2000" b="1" dirty="0">
                              <a:latin typeface="+mj-lt"/>
                              <a:ea typeface="宋体" panose="02010600030101010101" pitchFamily="2" charset="-122"/>
                            </a:rPr>
                            <m:t>X</m:t>
                          </m:r>
                        </m:e>
                        <m:sub>
                          <m:r>
                            <m:rPr>
                              <m:nor/>
                            </m:rPr>
                            <a:rPr lang="en-US" altLang="zh-CN" sz="2000" b="1" dirty="0">
                              <a:latin typeface="+mj-lt"/>
                              <a:ea typeface="宋体" panose="02010600030101010101" pitchFamily="2" charset="-122"/>
                            </a:rPr>
                            <m:t>i</m:t>
                          </m:r>
                        </m:sub>
                      </m:sSub>
                    </m:oMath>
                  </a14:m>
                  <a:r>
                    <a:rPr lang="zh-CN" altLang="en-US" sz="2000" b="1" dirty="0">
                      <a:latin typeface="Tahoma" panose="020B0604030504040204" pitchFamily="34" charset="0"/>
                      <a:ea typeface="宋体" panose="02010600030101010101" pitchFamily="2" charset="-122"/>
                    </a:rPr>
                    <a:t>有分布：</a:t>
                  </a:r>
                  <a:endParaRPr lang="zh-CN" altLang="en-US" sz="2000" b="1" baseline="-25000" dirty="0">
                    <a:latin typeface="Tahoma" panose="020B0604030504040204" pitchFamily="34" charset="0"/>
                    <a:ea typeface="宋体" panose="02010600030101010101" pitchFamily="2" charset="-122"/>
                  </a:endParaRPr>
                </a:p>
              </p:txBody>
            </p:sp>
          </mc:Choice>
          <mc:Fallback xmlns="">
            <p:sp>
              <p:nvSpPr>
                <p:cNvPr id="126985" name="Text Box 9">
                  <a:extLst>
                    <a:ext uri="{FF2B5EF4-FFF2-40B4-BE49-F238E27FC236}">
                      <a16:creationId xmlns:a16="http://schemas.microsoft.com/office/drawing/2014/main" id="{04B2F25D-5064-2448-B89E-3FE464DA0D2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 bwMode="auto">
                <a:xfrm>
                  <a:off x="192" y="2208"/>
                  <a:ext cx="2208" cy="270"/>
                </a:xfrm>
                <a:prstGeom prst="rect">
                  <a:avLst/>
                </a:prstGeom>
                <a:blipFill>
                  <a:blip r:embed="rId19"/>
                  <a:stretch>
                    <a:fillRect l="-2230" t="-14706" b="-14706"/>
                  </a:stretch>
                </a:blipFill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26986" name="Text Box 10">
              <a:extLst>
                <a:ext uri="{FF2B5EF4-FFF2-40B4-BE49-F238E27FC236}">
                  <a16:creationId xmlns:a16="http://schemas.microsoft.com/office/drawing/2014/main" id="{8526F190-0F94-CD41-B44C-ED3DA3BEF9F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216"/>
              <a:ext cx="4409" cy="25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ahoma" panose="020B0604030504040204" pitchFamily="34" charset="0"/>
                  <a:ea typeface="宋体" panose="02010600030101010101" pitchFamily="2" charset="-122"/>
                </a:rPr>
                <a:t>样本的联合分布</a:t>
              </a:r>
              <a:r>
                <a:rPr lang="zh-CN" altLang="en-US" sz="2000" b="1" dirty="0">
                  <a:solidFill>
                    <a:schemeClr val="tx1"/>
                  </a:solidFill>
                  <a:latin typeface="Tahoma" panose="020B0604030504040204" pitchFamily="34" charset="0"/>
                  <a:ea typeface="宋体" panose="02010600030101010101" pitchFamily="2" charset="-122"/>
                </a:rPr>
                <a:t>：所有的样本计算出来的上述概率相乘</a:t>
              </a:r>
            </a:p>
          </p:txBody>
        </p:sp>
        <p:sp>
          <p:nvSpPr>
            <p:cNvPr id="126987" name="Text Box 11">
              <a:extLst>
                <a:ext uri="{FF2B5EF4-FFF2-40B4-BE49-F238E27FC236}">
                  <a16:creationId xmlns:a16="http://schemas.microsoft.com/office/drawing/2014/main" id="{CE019ABB-4DF4-8740-9608-61A3362F9DD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40" y="2688"/>
              <a:ext cx="168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2000" b="1">
                  <a:latin typeface="Tahoma" panose="020B0604030504040204" pitchFamily="34" charset="0"/>
                  <a:ea typeface="宋体" panose="02010600030101010101" pitchFamily="2" charset="-122"/>
                </a:rPr>
                <a:t>Y</a:t>
              </a:r>
              <a:r>
                <a:rPr lang="en-US" altLang="zh-CN" sz="2000" b="1" baseline="-25000">
                  <a:latin typeface="Tahoma" panose="020B0604030504040204" pitchFamily="34" charset="0"/>
                  <a:ea typeface="宋体" panose="02010600030101010101" pitchFamily="2" charset="-122"/>
                </a:rPr>
                <a:t>i</a:t>
              </a:r>
              <a:r>
                <a:rPr lang="zh-CN" altLang="en-US" sz="2000" b="1">
                  <a:latin typeface="Tahoma" panose="020B0604030504040204" pitchFamily="34" charset="0"/>
                  <a:ea typeface="宋体" panose="02010600030101010101" pitchFamily="2" charset="-122"/>
                </a:rPr>
                <a:t>的概率密度函数：</a:t>
              </a:r>
            </a:p>
          </p:txBody>
        </p:sp>
        <p:sp>
          <p:nvSpPr>
            <p:cNvPr id="126988" name="Text Box 12">
              <a:extLst>
                <a:ext uri="{FF2B5EF4-FFF2-40B4-BE49-F238E27FC236}">
                  <a16:creationId xmlns:a16="http://schemas.microsoft.com/office/drawing/2014/main" id="{B47FAAFA-7461-924E-B504-2984C92F6B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192" y="3648"/>
              <a:ext cx="4409" cy="44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ahoma" panose="020B0604030504040204" pitchFamily="34" charset="0"/>
                  <a:ea typeface="宋体" panose="02010600030101010101" pitchFamily="2" charset="-122"/>
                </a:rPr>
                <a:t>似然函数：对上述值取对数，求使得对数值最大化的参数估计值</a:t>
              </a:r>
            </a:p>
          </p:txBody>
        </p:sp>
        <p:sp>
          <p:nvSpPr>
            <p:cNvPr id="126991" name="Text Box 15">
              <a:extLst>
                <a:ext uri="{FF2B5EF4-FFF2-40B4-BE49-F238E27FC236}">
                  <a16:creationId xmlns:a16="http://schemas.microsoft.com/office/drawing/2014/main" id="{D07A953A-04CE-594D-86A1-176B862F7A7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564" y="3989"/>
              <a:ext cx="1680" cy="250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000" b="1" dirty="0">
                  <a:latin typeface="Tahoma" panose="020B0604030504040204" pitchFamily="34" charset="0"/>
                  <a:ea typeface="宋体" panose="02010600030101010101" pitchFamily="2" charset="-122"/>
                </a:rPr>
                <a:t>得极大似然估计量</a:t>
              </a:r>
            </a:p>
          </p:txBody>
        </p:sp>
      </p:grpSp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69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69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69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126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6978" grpId="0" autoUpdateAnimBg="0"/>
      <p:bldP spid="126979" grpId="0" build="p" autoUpdateAnimBg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4" name="Rectangle 2">
            <a:extLst>
              <a:ext uri="{FF2B5EF4-FFF2-40B4-BE49-F238E27FC236}">
                <a16:creationId xmlns:a16="http://schemas.microsoft.com/office/drawing/2014/main" id="{DFD9CDA8-DB75-2A49-815A-164F621CD6E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685800"/>
            <a:ext cx="6096000" cy="762000"/>
          </a:xfrm>
        </p:spPr>
        <p:txBody>
          <a:bodyPr/>
          <a:lstStyle/>
          <a:p>
            <a:pPr algn="ctr"/>
            <a:r>
              <a:rPr lang="zh-CN" altLang="en-US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第一节课后思考与练习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1075" name="Rectangle 3">
                <a:extLst>
                  <a:ext uri="{FF2B5EF4-FFF2-40B4-BE49-F238E27FC236}">
                    <a16:creationId xmlns:a16="http://schemas.microsoft.com/office/drawing/2014/main" id="{2F2B98B7-151A-974C-AC58-4E88EE9CE26E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443491" y="1988839"/>
                <a:ext cx="6512885" cy="3528393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8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一、熟悉教材案例</a:t>
                </a:r>
                <a:endParaRPr lang="en-US" altLang="zh-CN" sz="2800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8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P</m:t>
                    </m:r>
                    <m:r>
                      <a:rPr lang="en-US" altLang="zh-CN" sz="28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29−33    </m:t>
                    </m:r>
                    <m:r>
                      <a:rPr lang="zh-CN" altLang="en-US" sz="28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SimSun"/>
                      </a:rPr>
                      <m:t>例</m:t>
                    </m:r>
                    <m:r>
                      <a:rPr lang="en-US" altLang="zh-CN" sz="2800" b="0" i="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:</m:t>
                    </m:r>
                    <m:r>
                      <a:rPr lang="en-US" altLang="zh-CN" sz="28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2−1</m:t>
                    </m:r>
                    <m:r>
                      <a:rPr lang="en-US" altLang="zh-CN" sz="2800" b="0" i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/>
                      </a:rPr>
                      <m:t>~</m:t>
                    </m:r>
                    <m:r>
                      <a:rPr lang="en-US" altLang="zh-CN" sz="28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2−5</m:t>
                    </m:r>
                  </m:oMath>
                </a14:m>
                <a:endParaRPr lang="en-US" altLang="zh-CN" sz="2800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Tahoma"/>
                </a:endParaRPr>
              </a:p>
              <a:p>
                <a:pPr>
                  <a:lnSpc>
                    <a:spcPct val="150000"/>
                  </a:lnSpc>
                  <a:spcBef>
                    <a:spcPts val="1262"/>
                  </a:spcBef>
                </a:pPr>
                <a:r>
                  <a:rPr lang="zh-CN" altLang="en-US" sz="2800" b="1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二、作业</a:t>
                </a:r>
              </a:p>
              <a:p>
                <a:pPr lvl="1">
                  <a:lnSpc>
                    <a:spcPct val="150000"/>
                  </a:lnSpc>
                  <a:spcBef>
                    <a:spcPts val="1262"/>
                  </a:spcBef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P</m:t>
                    </m:r>
                    <m:r>
                      <a:rPr lang="en-US" altLang="zh-CN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36:    2.4 2.8 2.</m:t>
                    </m:r>
                    <m:r>
                      <a:rPr lang="zh-CN" altLang="en-US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14, 2.16, 2.17  2.</m:t>
                    </m:r>
                    <m:r>
                      <a:rPr lang="en-US" altLang="zh-CN" sz="2000" b="0" i="0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ahoma"/>
                      </a:rPr>
                      <m:t>25  2.27</m:t>
                    </m:r>
                  </m:oMath>
                </a14:m>
                <a:endParaRPr lang="en-US" altLang="zh-CN" sz="2000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>
                  <a:buFont typeface="Wingdings" pitchFamily="2" charset="2"/>
                  <a:buNone/>
                </a:pP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</a:t>
                </a:r>
                <a:endParaRPr lang="zh-CN" altLang="en-US" sz="3600" dirty="0">
                  <a:latin typeface="KaiTi" panose="02010609060101010101" pitchFamily="49" charset="-122"/>
                  <a:ea typeface="KaiTi" panose="02010609060101010101" pitchFamily="49" charset="-122"/>
                  <a:cs typeface="隶书"/>
                </a:endParaRPr>
              </a:p>
            </p:txBody>
          </p:sp>
        </mc:Choice>
        <mc:Fallback xmlns="">
          <p:sp>
            <p:nvSpPr>
              <p:cNvPr id="131075" name="Rectangle 3">
                <a:extLst>
                  <a:ext uri="{FF2B5EF4-FFF2-40B4-BE49-F238E27FC236}">
                    <a16:creationId xmlns:a16="http://schemas.microsoft.com/office/drawing/2014/main" id="{2F2B98B7-151A-974C-AC58-4E88EE9CE26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3491" y="1988839"/>
                <a:ext cx="6512885" cy="3528393"/>
              </a:xfrm>
              <a:blipFill>
                <a:blip r:embed="rId2"/>
                <a:stretch>
                  <a:fillRect l="-155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55242493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3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1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1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5" grpId="0" build="p" autoUpdateAnimBg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9D26F82-8335-7941-8800-F4972D0EF4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第二节  双变量模型的假设检验及其应用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0385007-121C-C444-9EA7-43A3D0EE76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06516084"/>
      </p:ext>
    </p:extLst>
  </p:cSld>
  <p:clrMapOvr>
    <a:masterClrMapping/>
  </p:clrMapOvr>
  <p:transition spd="med">
    <p:checker/>
  </p:transition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589" name="Rectangle 5">
            <a:extLst>
              <a:ext uri="{FF2B5EF4-FFF2-40B4-BE49-F238E27FC236}">
                <a16:creationId xmlns:a16="http://schemas.microsoft.com/office/drawing/2014/main" id="{A44C372F-8323-164F-9626-C2F80FC3FD0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75656" y="3331511"/>
            <a:ext cx="5615136" cy="685800"/>
          </a:xfrm>
          <a:solidFill>
            <a:srgbClr val="800080"/>
          </a:solidFill>
          <a:ln/>
        </p:spPr>
        <p:txBody>
          <a:bodyPr/>
          <a:lstStyle/>
          <a:p>
            <a:r>
              <a:rPr lang="zh-CN" altLang="en-US" sz="3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一元线性回归模型的检验</a:t>
            </a: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F7629CE4-DAB2-1B44-B555-A0270B0CF8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75656" y="2060658"/>
            <a:ext cx="5410200" cy="762000"/>
          </a:xfrm>
          <a:prstGeom prst="rect">
            <a:avLst/>
          </a:prstGeom>
          <a:solidFill>
            <a:srgbClr val="8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l"/>
            <a:r>
              <a:rPr lang="zh-CN" altLang="en-US" sz="32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古典线性回归模型</a:t>
            </a:r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44A28128-E502-094E-98CE-FE1C3529F371}"/>
              </a:ext>
            </a:extLst>
          </p:cNvPr>
          <p:cNvSpPr txBox="1">
            <a:spLocks noChangeArrowheads="1"/>
          </p:cNvSpPr>
          <p:nvPr/>
        </p:nvSpPr>
        <p:spPr>
          <a:xfrm>
            <a:off x="1475656" y="4526164"/>
            <a:ext cx="5544616" cy="919060"/>
          </a:xfrm>
          <a:prstGeom prst="rect">
            <a:avLst/>
          </a:prstGeom>
          <a:solidFill>
            <a:srgbClr val="800080"/>
          </a:solidFill>
          <a:ln/>
        </p:spPr>
        <p:txBody>
          <a:bodyPr vert="horz" lIns="91440" tIns="45720" rIns="91440" bIns="45720" rtlCol="0" anchor="t">
            <a:normAutofit lnSpcReduction="10000"/>
          </a:bodyPr>
          <a:lstStyle>
            <a:lvl1pPr algn="l" defTabSz="6858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0" i="0" kern="1200" cap="all"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一元线性回归模型的应用：经济预测</a:t>
            </a:r>
            <a:endParaRPr lang="en-US" altLang="zh-CN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endParaRPr lang="zh-CN" altLang="en-US" b="1" dirty="0">
              <a:solidFill>
                <a:schemeClr val="bg1"/>
              </a:solidFill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624634394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5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5589" grpId="0" animBg="1" autoUpdateAnimBg="0"/>
      <p:bldP spid="6" grpId="0" animBg="1" autoUpdateAnimBg="0"/>
      <p:bldP spid="8" grpId="0" animBg="1" autoUpdateAnimBg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AD59203-0388-E546-BADE-76F803BAEE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一、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古典线性回归模型</a:t>
            </a:r>
            <a:b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b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A760BAE2-F25B-CF4D-AA4F-F32115881C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43491" y="1988840"/>
                <a:ext cx="6656901" cy="406464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en-US" altLang="zh-CN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1</a:t>
                </a:r>
                <a:r>
                  <a:rPr lang="zh-CN" altLang="en-US" dirty="0">
                    <a:solidFill>
                      <a:srgbClr val="0000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、古典线性回归模型的基本假定</a:t>
                </a:r>
              </a:p>
              <a:p>
                <a:pPr lvl="1">
                  <a:spcBef>
                    <a:spcPts val="532"/>
                  </a:spcBef>
                </a:pPr>
                <a:r>
                  <a:rPr lang="en-US" altLang="zh-CN" b="1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(</a:t>
                </a:r>
                <a:r>
                  <a:rPr lang="zh-CN" altLang="en-US" b="1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针对随机扰动项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1" i="1" smtClean="0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en-US" altLang="zh-CN" b="1" spc="-444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 </a:t>
                </a:r>
                <a:r>
                  <a:rPr lang="zh-CN" altLang="en-US" b="1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假定</a:t>
                </a:r>
                <a:r>
                  <a:rPr lang="en-US" altLang="zh-CN" b="1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)</a:t>
                </a:r>
              </a:p>
              <a:p>
                <a:pPr marL="914400" lvl="1" indent="-4572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𝑬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(µ</m:t>
                    </m:r>
                    <m:r>
                      <a:rPr kumimoji="1" lang="en-US" altLang="zh-CN" b="1" i="1" baseline="-30000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𝒊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)=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𝟎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</m:t>
                    </m:r>
                  </m:oMath>
                </a14:m>
                <a:endParaRPr kumimoji="1" lang="en-US" altLang="zh-CN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914400" lvl="1" indent="-4572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Arial" panose="020B0604020202020204" pitchFamily="34" charset="0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𝑪𝒐𝒗</m:t>
                    </m:r>
                    <m:d>
                      <m:dPr>
                        <m:ctrlPr>
                          <a:rPr kumimoji="1" lang="en-US" altLang="zh-CN" b="1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b="1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b="1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𝑿</m:t>
                            </m:r>
                          </m:e>
                          <m:sub>
                            <m:r>
                              <a:rPr kumimoji="1" lang="en-US" altLang="zh-CN" b="1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𝒊</m:t>
                            </m:r>
                          </m:sub>
                        </m:sSub>
                        <m:r>
                          <a:rPr kumimoji="1" lang="en-US" altLang="zh-CN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, µ</m:t>
                        </m:r>
                        <m:r>
                          <a:rPr kumimoji="1" lang="en-US" altLang="zh-CN" b="1" i="1" baseline="-30000" dirty="0" err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𝒊</m:t>
                        </m:r>
                      </m:e>
                    </m:d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𝟎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  </m:t>
                    </m:r>
                  </m:oMath>
                </a14:m>
                <a:endParaRPr kumimoji="1" lang="en-US" altLang="zh-CN" b="1" i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914400" lvl="1" indent="-4572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Arial" panose="020B0604020202020204" pitchFamily="34" charset="0"/>
                  <a:buAutoNum type="arabicPeriod"/>
                </a:pPr>
                <a14:m>
                  <m:oMath xmlns:m="http://schemas.openxmlformats.org/officeDocument/2006/math">
                    <m:r>
                      <a:rPr kumimoji="1" lang="zh-CN" altLang="en-US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𝟑</m:t>
                    </m:r>
                    <m:r>
                      <a:rPr kumimoji="1" lang="zh-CN" altLang="en-US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. 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𝑽𝒂𝒓</m:t>
                    </m:r>
                    <m:d>
                      <m:dPr>
                        <m:ctrlPr>
                          <a:rPr kumimoji="1" lang="en-US" altLang="zh-CN" b="1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r>
                          <a:rPr kumimoji="1" lang="en-US" altLang="zh-CN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µ</m:t>
                        </m:r>
                        <m:r>
                          <a:rPr kumimoji="1" lang="en-US" altLang="zh-CN" b="1" i="1" baseline="-30000" dirty="0" err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𝒊</m:t>
                        </m:r>
                      </m:e>
                    </m:d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 </m:t>
                    </m:r>
                    <m:sSup>
                      <m:sSupPr>
                        <m:ctrlPr>
                          <a:rPr kumimoji="1" lang="en-US" altLang="zh-CN" b="1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pPr>
                      <m:e>
                        <m:r>
                          <a:rPr kumimoji="1"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𝝈</m:t>
                        </m:r>
                      </m:e>
                      <m:sup>
                        <m:r>
                          <a:rPr kumimoji="1" lang="en-US" altLang="zh-CN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𝟐</m:t>
                        </m:r>
                      </m:sup>
                    </m:sSup>
                  </m:oMath>
                </a14:m>
                <a:endParaRPr kumimoji="1" lang="en-US" altLang="zh-CN" b="1" i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914400" lvl="1" indent="-4572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Arial" panose="020B0604020202020204" pitchFamily="34" charset="0"/>
                  <a:buAutoNum type="arabicPeriod"/>
                </a:pPr>
                <a14:m>
                  <m:oMath xmlns:m="http://schemas.openxmlformats.org/officeDocument/2006/math">
                    <m:r>
                      <a:rPr kumimoji="1" lang="zh-CN" altLang="en-US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𝟒</m:t>
                    </m:r>
                    <m:r>
                      <a:rPr kumimoji="1" lang="zh-CN" altLang="en-US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. 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𝑪𝒐𝒗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(µ</m:t>
                    </m:r>
                    <m:r>
                      <a:rPr kumimoji="1" lang="en-US" altLang="zh-CN" b="1" i="1" baseline="-30000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𝒊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, µ</m:t>
                    </m:r>
                    <m:r>
                      <a:rPr kumimoji="1" lang="en-US" altLang="zh-CN" b="1" i="1" baseline="-30000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𝒋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)=</m:t>
                    </m:r>
                    <m:r>
                      <a:rPr kumimoji="1" lang="en-US" altLang="zh-CN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𝟎</m:t>
                    </m:r>
                  </m:oMath>
                </a14:m>
                <a:endParaRPr kumimoji="1" lang="en-US" altLang="zh-CN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914400" lvl="1" indent="-4572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Arial" panose="020B0604020202020204" pitchFamily="34" charset="0"/>
                  <a:buAutoNum type="arabicPeriod"/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b="1" spc="23" dirty="0">
                        <a:solidFill>
                          <a:srgbClr val="00000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SimSun"/>
                      </a:rPr>
                      <m:t>回归模型是正确设定的，即模型不存在</m:t>
                    </m:r>
                    <m:r>
                      <m:rPr>
                        <m:nor/>
                      </m:rPr>
                      <a:rPr lang="zh-CN" altLang="en-US" b="1" spc="10" dirty="0">
                        <a:solidFill>
                          <a:srgbClr val="00000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SimSun"/>
                      </a:rPr>
                      <m:t>设定误差（错误</m:t>
                    </m:r>
                    <m:r>
                      <m:rPr>
                        <m:nor/>
                      </m:rPr>
                      <a:rPr lang="zh-CN" altLang="en-US" spc="10" dirty="0">
                        <a:solidFill>
                          <a:srgbClr val="000000"/>
                        </a:solidFill>
                        <a:latin typeface="KaiTi" panose="02010609060101010101" pitchFamily="49" charset="-122"/>
                        <a:ea typeface="KaiTi" panose="02010609060101010101" pitchFamily="49" charset="-122"/>
                        <a:cs typeface="SimSun"/>
                      </a:rPr>
                      <m:t>）</m:t>
                    </m:r>
                  </m:oMath>
                </a14:m>
                <a:endParaRPr lang="en-US" altLang="zh-CN" spc="10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 marL="914400" lvl="1" indent="-4572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Arial" panose="020B0604020202020204" pitchFamily="34" charset="0"/>
                  <a:buAutoNum type="arabicPeriod"/>
                </a:pPr>
                <a:endParaRPr kumimoji="1" lang="en-US" altLang="zh-CN" i="1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 marL="914400" lvl="1" indent="-4572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Arial" panose="020B0604020202020204" pitchFamily="34" charset="0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𝑋</m:t>
                        </m:r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具有一定的变异性</a:t>
                </a:r>
                <a:endParaRPr lang="en-US" altLang="zh-CN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 marL="914400" lvl="1" indent="-457200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Arial" panose="020B0604020202020204" pitchFamily="34" charset="0"/>
                  <a:buAutoNum type="arabicPeriod"/>
                </a:pPr>
                <a:r>
                  <a:rPr lang="zh-CN" altLang="en-US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误差项</a:t>
                </a:r>
                <a:r>
                  <a:rPr lang="zh-CN" altLang="en-US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正态分布</a:t>
                </a:r>
                <a:r>
                  <a:rPr lang="zh-CN" altLang="en-US" spc="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的假定</a:t>
                </a:r>
                <a:r>
                  <a:rPr lang="zh-CN" altLang="en-US" spc="-481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 </a:t>
                </a:r>
                <a:r>
                  <a:rPr lang="en-US" altLang="zh-CN" b="1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: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b="1" i="1" dirty="0" smtClea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/>
                          </a:rPr>
                          <m:t>𝝁</m:t>
                        </m:r>
                      </m:e>
                      <m:sub>
                        <m:r>
                          <a:rPr lang="en-US" altLang="zh-CN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ahoma"/>
                          </a:rPr>
                          <m:t>𝒊</m:t>
                        </m:r>
                      </m:sub>
                    </m:sSub>
                    <m:r>
                      <a:rPr lang="en-US" altLang="zh-CN" b="1" i="1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/>
                      </a:rPr>
                      <m:t>~</m:t>
                    </m:r>
                    <m:r>
                      <a:rPr kumimoji="1" lang="en-US" altLang="zh-CN" i="1" dirty="0" err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𝑁</m:t>
                    </m:r>
                    <m:r>
                      <a:rPr kumimoji="1" lang="en-US" altLang="zh-CN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(</m:t>
                    </m:r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0,</m:t>
                    </m:r>
                    <m:sSup>
                      <m:sSup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pPr>
                      <m:e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kumimoji="1" lang="en-US" altLang="zh-CN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)</m:t>
                    </m:r>
                  </m:oMath>
                </a14:m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对于</a:t>
                </a:r>
                <a:r>
                  <a:rPr kumimoji="1"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OLS</a:t>
                </a:r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估计而言非必须，但就估计量的假设检验时是需要的</a:t>
                </a:r>
                <a:r>
                  <a:rPr lang="zh-CN" altLang="en-US" spc="259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  （中心极限定理使得这个假设变得合理）</a:t>
                </a:r>
                <a:endParaRPr kumimoji="1" lang="zh-CN" altLang="en-US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文本占位符 2">
                <a:extLst>
                  <a:ext uri="{FF2B5EF4-FFF2-40B4-BE49-F238E27FC236}">
                    <a16:creationId xmlns:a16="http://schemas.microsoft.com/office/drawing/2014/main" id="{A760BAE2-F25B-CF4D-AA4F-F32115881C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3491" y="1988840"/>
                <a:ext cx="6656901" cy="4064640"/>
              </a:xfrm>
              <a:blipFill>
                <a:blip r:embed="rId2"/>
                <a:stretch>
                  <a:fillRect l="-762" t="-93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76783539"/>
      </p:ext>
    </p:extLst>
  </p:cSld>
  <p:clrMapOvr>
    <a:masterClrMapping/>
  </p:clrMapOvr>
  <p:transition spd="med">
    <p:checker/>
  </p:transition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82" name="Rectangle 2">
            <a:extLst>
              <a:ext uri="{FF2B5EF4-FFF2-40B4-BE49-F238E27FC236}">
                <a16:creationId xmlns:a16="http://schemas.microsoft.com/office/drawing/2014/main" id="{8B3F4220-1597-6B4F-B81C-DC1B6DD7135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362200" y="609600"/>
            <a:ext cx="5181600" cy="838200"/>
          </a:xfrm>
        </p:spPr>
        <p:txBody>
          <a:bodyPr/>
          <a:lstStyle/>
          <a:p>
            <a:r>
              <a:rPr lang="en-US" altLang="zh-CN" sz="3200" b="1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sz="3200" b="1" dirty="0">
                <a:latin typeface="KaiTi" panose="02010609060101010101" pitchFamily="49" charset="-122"/>
                <a:ea typeface="KaiTi" panose="02010609060101010101" pitchFamily="49" charset="-122"/>
              </a:rPr>
              <a:t>、经典线性回归的假设</a:t>
            </a:r>
          </a:p>
        </p:txBody>
      </p:sp>
      <p:sp>
        <p:nvSpPr>
          <p:cNvPr id="122883" name="Text Box 3">
            <a:extLst>
              <a:ext uri="{FF2B5EF4-FFF2-40B4-BE49-F238E27FC236}">
                <a16:creationId xmlns:a16="http://schemas.microsoft.com/office/drawing/2014/main" id="{C5AE2EB6-554F-5448-AF44-7E66121561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24200" y="5410200"/>
            <a:ext cx="3352800" cy="11604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endParaRPr lang="zh-CN" altLang="en-US" sz="2800" b="1">
              <a:solidFill>
                <a:schemeClr val="tx1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  <a:p>
            <a:pPr>
              <a:spcBef>
                <a:spcPct val="50000"/>
              </a:spcBef>
            </a:pPr>
            <a:endParaRPr lang="zh-CN" altLang="en-US" sz="2800" b="1">
              <a:solidFill>
                <a:schemeClr val="tx1"/>
              </a:solidFill>
              <a:latin typeface="Tahoma" panose="020B0604030504040204" pitchFamily="34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2884" name="Rectangle 4">
                <a:extLst>
                  <a:ext uri="{FF2B5EF4-FFF2-40B4-BE49-F238E27FC236}">
                    <a16:creationId xmlns:a16="http://schemas.microsoft.com/office/drawing/2014/main" id="{177B2BF9-289D-9E42-A7B5-772F3742089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31640" y="1988840"/>
                <a:ext cx="7202760" cy="4032579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eaLnBrk="0">
                  <a:lnSpc>
                    <a:spcPct val="150000"/>
                  </a:lnSpc>
                  <a:spcBef>
                    <a:spcPct val="50000"/>
                  </a:spcBef>
                </a:pPr>
                <a:r>
                  <a:rPr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当回归模型中随机误差项µ</a:t>
                </a:r>
                <a:r>
                  <a:rPr lang="en-US" altLang="zh-CN" sz="2000" baseline="-30000" dirty="0" err="1">
                    <a:latin typeface="KaiTi" panose="02010609060101010101" pitchFamily="49" charset="-122"/>
                    <a:ea typeface="KaiTi" panose="02010609060101010101" pitchFamily="49" charset="-122"/>
                  </a:rPr>
                  <a:t>i</a:t>
                </a:r>
                <a:r>
                  <a:rPr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满足下列五个条件时，该模型被称为古典线性回归模型（</a:t>
                </a:r>
                <a:r>
                  <a:rPr lang="en-US" altLang="zh-CN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Classical Linear Regression Model, CLRM)。</a:t>
                </a:r>
              </a:p>
              <a:p>
                <a:pPr marL="457200" lvl="0" indent="-457200" defTabSz="91440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𝐸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(µ</m:t>
                    </m:r>
                    <m:r>
                      <a:rPr kumimoji="1" lang="en-US" altLang="zh-CN" sz="2000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𝑖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)=0 </m:t>
                    </m:r>
                  </m:oMath>
                </a14:m>
                <a:endParaRPr kumimoji="1" lang="en-US" altLang="zh-CN" sz="20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457200" indent="-457200" defTabSz="91440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Arial" panose="020B0604020202020204" pitchFamily="34" charset="0"/>
                  <a:buAutoNum type="arabicPeriod"/>
                </a:pPr>
                <a14:m>
                  <m:oMath xmlns:m="http://schemas.openxmlformats.org/officeDocument/2006/math"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𝐶𝑜𝑣</m:t>
                    </m:r>
                    <m:d>
                      <m:d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20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𝑋</m:t>
                            </m:r>
                          </m:e>
                          <m:sub>
                            <m:r>
                              <a:rPr kumimoji="1" lang="en-US" altLang="zh-CN" sz="20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, µ</m:t>
                        </m:r>
                        <m:r>
                          <a:rPr kumimoji="1" lang="en-US" altLang="zh-CN" sz="2000" i="1" baseline="-30000" dirty="0" err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e>
                    </m:d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=0   </m:t>
                    </m:r>
                  </m:oMath>
                </a14:m>
                <a:endParaRPr kumimoji="1" lang="en-US" altLang="zh-CN" sz="2000" i="1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 marL="457200" indent="-457200" defTabSz="91440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Arial" panose="020B0604020202020204" pitchFamily="34" charset="0"/>
                  <a:buAutoNum type="arabicPeriod"/>
                </a:pPr>
                <a14:m>
                  <m:oMath xmlns:m="http://schemas.openxmlformats.org/officeDocument/2006/math">
                    <m:r>
                      <a:rPr kumimoji="1" lang="zh-CN" altLang="en-US" sz="20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3. 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𝑉𝑎𝑟</m:t>
                    </m:r>
                    <m:d>
                      <m:d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µ</m:t>
                        </m:r>
                        <m:r>
                          <a:rPr kumimoji="1" lang="en-US" altLang="zh-CN" sz="2000" i="1" baseline="-30000" dirty="0" err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e>
                    </m:d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 </m:t>
                    </m:r>
                    <m:sSup>
                      <m:sSup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pPr>
                      <m:e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endParaRPr kumimoji="1" lang="en-US" altLang="zh-CN" sz="2000" i="1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 marL="457200" indent="-457200" defTabSz="91440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Arial" panose="020B0604020202020204" pitchFamily="34" charset="0"/>
                  <a:buAutoNum type="arabicPeriod"/>
                </a:pPr>
                <a14:m>
                  <m:oMath xmlns:m="http://schemas.openxmlformats.org/officeDocument/2006/math">
                    <m:r>
                      <a:rPr kumimoji="1" lang="zh-CN" altLang="en-US" sz="20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4. 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𝐶𝑜𝑣</m:t>
                    </m:r>
                    <m:d>
                      <m:d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µ</m:t>
                        </m:r>
                        <m:r>
                          <a:rPr kumimoji="1" lang="en-US" altLang="zh-CN" sz="2000" i="1" baseline="-30000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, µ</m:t>
                        </m:r>
                        <m:r>
                          <a:rPr kumimoji="1" lang="en-US" altLang="zh-CN" sz="2000" i="1" baseline="-30000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𝑗</m:t>
                        </m:r>
                      </m:e>
                    </m:d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=0</m:t>
                    </m:r>
                  </m:oMath>
                </a14:m>
                <a:endParaRPr kumimoji="1" lang="en-US" altLang="zh-CN" sz="2000" i="1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 marL="457200" indent="-457200" defTabSz="914400" fontAlgn="base">
                  <a:lnSpc>
                    <a:spcPct val="150000"/>
                  </a:lnSpc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Font typeface="Arial" panose="020B0604020202020204" pitchFamily="34" charset="0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ahoma"/>
                          </a:rPr>
                          <m:t>𝝁</m:t>
                        </m:r>
                      </m:e>
                      <m:sub>
                        <m:r>
                          <a:rPr lang="en-US" altLang="zh-CN" sz="2000" b="1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ea typeface="KaiTi" panose="02010609060101010101" pitchFamily="49" charset="-122"/>
                            <a:cs typeface="Tahoma"/>
                          </a:rPr>
                          <m:t>𝒊</m:t>
                        </m:r>
                      </m:sub>
                    </m:sSub>
                    <m:r>
                      <a:rPr lang="en-US" altLang="zh-CN" sz="2000" b="1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ahoma"/>
                      </a:rPr>
                      <m:t>~</m:t>
                    </m:r>
                    <m:r>
                      <a:rPr kumimoji="1" lang="en-US" altLang="zh-CN" sz="2000" i="1" dirty="0" err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𝑁</m:t>
                    </m:r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(0,</m:t>
                    </m:r>
                    <m:sSup>
                      <m:sSup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pPr>
                      <m:e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kumimoji="1" lang="en-US" altLang="zh-CN" sz="20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)</m:t>
                    </m:r>
                  </m:oMath>
                </a14:m>
                <a:endParaRPr lang="zh-CN" altLang="en-US" sz="2000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>
          <p:sp>
            <p:nvSpPr>
              <p:cNvPr id="122884" name="Rectangle 4">
                <a:extLst>
                  <a:ext uri="{FF2B5EF4-FFF2-40B4-BE49-F238E27FC236}">
                    <a16:creationId xmlns:a16="http://schemas.microsoft.com/office/drawing/2014/main" id="{177B2BF9-289D-9E42-A7B5-772F3742089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331640" y="1988840"/>
                <a:ext cx="7202760" cy="4032579"/>
              </a:xfrm>
              <a:prstGeom prst="rect">
                <a:avLst/>
              </a:prstGeom>
              <a:blipFill>
                <a:blip r:embed="rId3"/>
                <a:stretch>
                  <a:fillRect l="-880" r="-528" b="-627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721243937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228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8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1" dur="500"/>
                                        <p:tgtEl>
                                          <p:spTgt spid="1228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26" dur="500"/>
                                        <p:tgtEl>
                                          <p:spTgt spid="1228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1" dur="500"/>
                                        <p:tgtEl>
                                          <p:spTgt spid="1228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36" dur="500"/>
                                        <p:tgtEl>
                                          <p:spTgt spid="12288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1" dur="500"/>
                                        <p:tgtEl>
                                          <p:spTgt spid="12288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39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8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46" dur="500"/>
                                        <p:tgtEl>
                                          <p:spTgt spid="12288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44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882" grpId="0" autoUpdateAnimBg="0"/>
      <p:bldP spid="122883" grpId="0" autoUpdateAnimBg="0"/>
      <p:bldP spid="122884" grpId="0" build="p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AC914B65-4AD6-D24F-8C44-B03B6F480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1268760"/>
            <a:ext cx="7934832" cy="3907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8453338"/>
      </p:ext>
    </p:extLst>
  </p:cSld>
  <p:clrMapOvr>
    <a:masterClrMapping/>
  </p:clrMapOvr>
  <p:transition spd="med">
    <p:checker/>
  </p:transition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A0958B-005C-D143-9B92-93C60351E8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同方差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43CB20D-87BD-8C43-A15E-0BCD7C7A62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988840"/>
            <a:ext cx="7560840" cy="43315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8697176"/>
      </p:ext>
    </p:extLst>
  </p:cSld>
  <p:clrMapOvr>
    <a:masterClrMapping/>
  </p:clrMapOvr>
  <p:transition spd="med">
    <p:checker/>
  </p:transition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0115" name="Group 3">
                <a:extLst>
                  <a:ext uri="{FF2B5EF4-FFF2-40B4-BE49-F238E27FC236}">
                    <a16:creationId xmlns:a16="http://schemas.microsoft.com/office/drawing/2014/main" id="{0C6AF24C-2F2A-A74A-B81B-EE57C18FDD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111659"/>
                  </p:ext>
                </p:extLst>
              </p:nvPr>
            </p:nvGraphicFramePr>
            <p:xfrm>
              <a:off x="572480" y="1412776"/>
              <a:ext cx="7959960" cy="4735300"/>
            </p:xfrm>
            <a:graphic>
              <a:graphicData uri="http://schemas.openxmlformats.org/drawingml/2006/table">
                <a:tbl>
                  <a:tblPr/>
                  <a:tblGrid>
                    <a:gridCol w="5079640">
                      <a:extLst>
                        <a:ext uri="{9D8B030D-6E8A-4147-A177-3AD203B41FA5}">
                          <a16:colId xmlns:a16="http://schemas.microsoft.com/office/drawing/2014/main" val="2596034536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3933617163"/>
                        </a:ext>
                      </a:extLst>
                    </a:gridCol>
                  </a:tblGrid>
                  <a:tr h="913770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defRPr kumimoji="1" sz="28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SzPct val="55000"/>
                            <a:buFont typeface="Wingdings" pitchFamily="2" charset="2"/>
                            <a:defRPr kumimoji="1" sz="24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50000"/>
                            <a:buFont typeface="Wingdings" pitchFamily="2" charset="2"/>
                            <a:defRPr kumimoji="1" sz="20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buClr>
                              <a:schemeClr val="accent2"/>
                            </a:buClr>
                            <a:buSzPct val="55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5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       估计量性质（注意，这里总体参数为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b="0" i="1" smtClean="0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 </m:t>
                              </m:r>
                            </m:oMath>
                          </a14:m>
                          <a:r>
                            <a:rPr kumimoji="1" lang="zh-CN" alt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zh-CN" alt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，对应的估计量为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20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sz="20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0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0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zh-CN" alt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20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sz="20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0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0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zh-CN" alt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。）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defRPr kumimoji="1" sz="28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SzPct val="55000"/>
                            <a:buFont typeface="Wingdings" pitchFamily="2" charset="2"/>
                            <a:defRPr kumimoji="1" sz="24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50000"/>
                            <a:buFont typeface="Wingdings" pitchFamily="2" charset="2"/>
                            <a:defRPr kumimoji="1" sz="20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buClr>
                              <a:schemeClr val="accent2"/>
                            </a:buClr>
                            <a:buSzPct val="55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5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所需具备的前提条件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9225414"/>
                      </a:ext>
                    </a:extLst>
                  </a:tr>
                  <a:tr h="1750526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defRPr kumimoji="1" sz="28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SzPct val="55000"/>
                            <a:buFont typeface="Wingdings" pitchFamily="2" charset="2"/>
                            <a:defRPr kumimoji="1" sz="24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50000"/>
                            <a:buFont typeface="Wingdings" pitchFamily="2" charset="2"/>
                            <a:defRPr kumimoji="1" sz="20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buClr>
                              <a:schemeClr val="accent2"/>
                            </a:buClr>
                            <a:buSzPct val="55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just" defTabSz="914400" rtl="0" eaLnBrk="1" fontAlgn="base" latinLnBrk="0" hangingPunct="1">
                            <a:lnSpc>
                              <a:spcPct val="15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1" lang="en-US" altLang="zh-CN" sz="20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(1)</a:t>
                          </a:r>
                          <a:r>
                            <a:rPr kumimoji="1" lang="zh-CN" altLang="en-US" sz="20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线性特性</a:t>
                          </a:r>
                          <a:r>
                            <a:rPr kumimoji="1" lang="zh-CN" alt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：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20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sz="20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0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0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en-US" altLang="zh-CN" sz="2000" b="0" i="0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 smtClean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𝑌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1" smtClean="0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        </m:t>
                              </m:r>
                              <m:sSub>
                                <m:sSubPr>
                                  <m:ctrlPr>
                                    <a:rPr kumimoji="1" lang="en-US" altLang="zh-CN" sz="20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sz="20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0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0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sz="2000" b="0" i="0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=</m:t>
                              </m:r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sSubPr>
                                <m:e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altLang="zh-CN" sz="2000" i="1" smtClean="0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US" altLang="zh-CN" sz="2000" i="1" smtClean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𝑘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b="0" i="1" smtClean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𝑌</m:t>
                                      </m:r>
                                    </m:e>
                                  </m:nary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zh-CN" sz="2000" dirty="0"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</a:t>
                          </a:r>
                          <a:endParaRPr kumimoji="1" lang="zh-CN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5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其中： 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zh-CN" sz="2000" i="1" dirty="0" smtClean="0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𝑤</m:t>
                                  </m:r>
                                </m:e>
                                <m:sub>
                                  <m:r>
                                    <a:rPr lang="en-US" altLang="zh-CN" sz="2000" i="1" dirty="0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0" dirty="0" smtClean="0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zh-CN" sz="2000" dirty="0"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d>
                                <m:d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1</m:t>
                                      </m:r>
                                    </m:num>
                                    <m:den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𝑛</m:t>
                                      </m:r>
                                    </m:den>
                                  </m:f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𝑘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acc>
                                    <m:accPr>
                                      <m:chr m:val="̅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𝑋</m:t>
                                      </m:r>
                                    </m:e>
                                  </m:acc>
                                </m:e>
                              </m:d>
                              <m: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         </m:t>
                              </m:r>
                              <m:sSub>
                                <m:sSub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altLang="zh-CN" sz="2000" b="0" i="0" smtClean="0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=</m:t>
                              </m:r>
                            </m:oMath>
                          </a14:m>
                          <a:r>
                            <a:rPr lang="en-US" altLang="zh-CN" sz="2000" dirty="0"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>
                                <m:fPr>
                                  <m:ctrlPr>
                                    <a:rPr lang="en-US" altLang="zh-CN" sz="20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</m:num>
                                <m:den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altLang="zh-CN" sz="2000" i="1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000" i="1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den>
                              </m:f>
                            </m:oMath>
                          </a14:m>
                          <a:endParaRPr kumimoji="1" lang="zh-CN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defRPr kumimoji="1" sz="28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SzPct val="55000"/>
                            <a:buFont typeface="Wingdings" pitchFamily="2" charset="2"/>
                            <a:defRPr kumimoji="1" sz="24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50000"/>
                            <a:buFont typeface="Wingdings" pitchFamily="2" charset="2"/>
                            <a:defRPr kumimoji="1" sz="20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buClr>
                              <a:schemeClr val="accent2"/>
                            </a:buClr>
                            <a:buSzPct val="55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5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1" lang="en-US" altLang="zh-CN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</a:t>
                          </a:r>
                          <a:r>
                            <a:rPr kumimoji="1" lang="zh-CN" alt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1、</a:t>
                          </a:r>
                          <a:r>
                            <a:rPr kumimoji="1" lang="en-US" altLang="zh-CN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X</a:t>
                          </a:r>
                          <a:r>
                            <a:rPr kumimoji="1" lang="en-US" altLang="zh-CN" sz="2000" b="0" i="0" u="none" strike="noStrike" cap="none" normalizeH="0" baseline="-30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i</a:t>
                          </a:r>
                          <a:r>
                            <a:rPr kumimoji="1" lang="zh-CN" alt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为</a:t>
                          </a:r>
                          <a:r>
                            <a:rPr kumimoji="1" lang="zh-CN" altLang="en-US" sz="2000" b="1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非随机变量</a:t>
                          </a:r>
                          <a:r>
                            <a:rPr kumimoji="1" lang="zh-CN" alt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，且  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𝐶𝑜𝑣</m:t>
                              </m:r>
                              <m:d>
                                <m:dPr>
                                  <m:ctrlPr>
                                    <a:rPr kumimoji="1" lang="en-US" altLang="zh-CN" sz="2000" i="1" dirty="0" smtClean="0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000" i="1" dirty="0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kumimoji="1" lang="en-US" altLang="zh-CN" sz="2000" i="1" dirty="0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𝑋</m:t>
                                      </m:r>
                                    </m:e>
                                    <m:sub>
                                      <m:r>
                                        <a:rPr kumimoji="1" lang="en-US" altLang="zh-CN" sz="2000" i="1" dirty="0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kumimoji="1" lang="en-US" altLang="zh-CN" sz="2000" i="1" dirty="0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, µ</m:t>
                                  </m:r>
                                  <m:r>
                                    <a:rPr kumimoji="1" lang="en-US" altLang="zh-CN" sz="2000" i="1" baseline="-30000" dirty="0" err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𝑖</m:t>
                                  </m:r>
                                </m:e>
                              </m:d>
                              <m:r>
                                <a:rPr kumimoji="1" lang="en-US" altLang="zh-CN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=0 </m:t>
                              </m:r>
                            </m:oMath>
                          </a14:m>
                          <a:endParaRPr kumimoji="1" lang="zh-CN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545668091"/>
                      </a:ext>
                    </a:extLst>
                  </a:tr>
                  <a:tr h="2018367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defRPr kumimoji="1" sz="28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SzPct val="55000"/>
                            <a:buFont typeface="Wingdings" pitchFamily="2" charset="2"/>
                            <a:defRPr kumimoji="1" sz="24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50000"/>
                            <a:buFont typeface="Wingdings" pitchFamily="2" charset="2"/>
                            <a:defRPr kumimoji="1" sz="20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buClr>
                              <a:schemeClr val="accent2"/>
                            </a:buClr>
                            <a:buSzPct val="55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5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(</m:t>
                                </m:r>
                                <m:r>
                                  <a:rPr kumimoji="1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𝟐</m:t>
                                </m:r>
                                <m:r>
                                  <a:rPr kumimoji="1" lang="en-US" altLang="zh-CN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)</m:t>
                                </m:r>
                                <m:r>
                                  <a:rPr kumimoji="1" lang="zh-CN" altLang="en-US" sz="2000" b="1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无偏性</m:t>
                                </m:r>
                                <m:r>
                                  <a:rPr kumimoji="1" lang="zh-CN" altLang="en-US" sz="20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：在所有的线性估计量中，</m:t>
                                </m:r>
                                <m:sSub>
                                  <m:sSubPr>
                                    <m:ctrlPr>
                                      <a:rPr kumimoji="1" lang="en-US" altLang="zh-CN" sz="20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zh-CN" sz="2000" b="0" i="1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2000" b="0" i="1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sz="20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kumimoji="1" lang="zh-CN" altLang="en-US" sz="20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、</m:t>
                                </m:r>
                                <m:sSub>
                                  <m:sSubPr>
                                    <m:ctrlPr>
                                      <a:rPr kumimoji="1" lang="en-US" altLang="zh-CN" sz="20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zh-CN" sz="2000" b="0" i="1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2000" b="0" i="1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sz="20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kumimoji="1" lang="zh-CN" altLang="en-US" sz="20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满足：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𝐸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zh-CN" sz="20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zh-CN" sz="2000" b="0" i="1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2000" b="0" i="1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sz="20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)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    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𝐸</m:t>
                                </m:r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kumimoji="1" lang="en-US" altLang="zh-CN" sz="20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kumimoji="1" lang="en-US" altLang="zh-CN" sz="2000" b="0" i="1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kumimoji="1" lang="en-US" altLang="zh-CN" sz="2000" b="0" i="1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𝑏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kumimoji="1" lang="en-US" altLang="zh-CN" sz="20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2</m:t>
                                    </m:r>
                                  </m:sub>
                                </m:s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)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2000" i="1" smtClean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𝑏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kumimoji="1" lang="zh-CN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defRPr kumimoji="1" sz="28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SzPct val="55000"/>
                            <a:buFont typeface="Wingdings" pitchFamily="2" charset="2"/>
                            <a:defRPr kumimoji="1" sz="24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50000"/>
                            <a:buFont typeface="Wingdings" pitchFamily="2" charset="2"/>
                            <a:defRPr kumimoji="1" sz="20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buClr>
                              <a:schemeClr val="accent2"/>
                            </a:buClr>
                            <a:buSzPct val="55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5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zh-CN" altLang="en-US" sz="20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1</m:t>
                                </m:r>
                                <m:r>
                                  <a:rPr kumimoji="1" lang="zh-CN" altLang="en-US" sz="20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、</m:t>
                                </m:r>
                                <m:r>
                                  <a:rPr kumimoji="1" lang="en-US" altLang="zh-CN" sz="20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𝑋</m:t>
                                </m:r>
                                <m:r>
                                  <a:rPr kumimoji="1" lang="en-US" altLang="zh-CN" sz="2000" b="0" i="1" u="none" strike="noStrike" cap="none" normalizeH="0" baseline="-3000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𝐼</m:t>
                                </m:r>
                                <m:r>
                                  <a:rPr kumimoji="1" lang="zh-CN" altLang="en-US" sz="20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为非随机变量，且</m:t>
                                </m:r>
                              </m:oMath>
                            </m:oMathPara>
                          </a14:m>
                          <a:endParaRPr kumimoji="1" lang="zh-CN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5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20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𝐶𝑜𝑣</m:t>
                                </m:r>
                                <m:d>
                                  <m:dPr>
                                    <m:ctrlPr>
                                      <a:rPr kumimoji="1" lang="en-US" altLang="zh-CN" sz="20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r>
                                      <a:rPr kumimoji="1" lang="en-US" altLang="zh-CN" sz="20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𝑋</m:t>
                                    </m:r>
                                    <m:r>
                                      <a:rPr kumimoji="1" lang="en-US" altLang="zh-CN" sz="2000" b="0" i="1" u="none" strike="noStrike" cap="none" normalizeH="0" baseline="-3000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𝑖</m:t>
                                    </m:r>
                                    <m:r>
                                      <a:rPr kumimoji="1" lang="en-US" altLang="zh-CN" sz="20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, µ</m:t>
                                    </m:r>
                                    <m:r>
                                      <a:rPr kumimoji="1" lang="en-US" altLang="zh-CN" sz="2000" b="0" i="1" u="none" strike="noStrike" cap="none" normalizeH="0" baseline="-30000" dirty="0" err="1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𝑖</m:t>
                                    </m:r>
                                  </m:e>
                                </m:d>
                                <m:r>
                                  <a:rPr kumimoji="1" lang="en-US" altLang="zh-CN" sz="20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=0  </m:t>
                                </m:r>
                              </m:oMath>
                            </m:oMathPara>
                          </a14:m>
                          <a:endParaRPr kumimoji="1" lang="en-US" altLang="zh-CN" sz="20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5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20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  2</m:t>
                                </m:r>
                                <m:r>
                                  <a:rPr kumimoji="1" lang="en-US" altLang="zh-CN" sz="20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、</m:t>
                                </m:r>
                                <m:r>
                                  <a:rPr kumimoji="1" lang="en-US" altLang="zh-CN" sz="20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𝐸</m:t>
                                </m:r>
                                <m:r>
                                  <a:rPr kumimoji="1" lang="en-US" altLang="zh-CN" sz="20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(µ</m:t>
                                </m:r>
                                <m:r>
                                  <a:rPr kumimoji="1" lang="en-US" altLang="zh-CN" sz="2000" b="0" i="1" u="none" strike="noStrike" cap="none" normalizeH="0" baseline="-30000" dirty="0" err="1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  <m:r>
                                  <a:rPr kumimoji="1" lang="en-US" altLang="zh-CN" sz="20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)=0 </m:t>
                                </m:r>
                              </m:oMath>
                            </m:oMathPara>
                          </a14:m>
                          <a:endParaRPr kumimoji="1" lang="zh-CN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408811099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0115" name="Group 3">
                <a:extLst>
                  <a:ext uri="{FF2B5EF4-FFF2-40B4-BE49-F238E27FC236}">
                    <a16:creationId xmlns:a16="http://schemas.microsoft.com/office/drawing/2014/main" id="{0C6AF24C-2F2A-A74A-B81B-EE57C18FDD9B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545111659"/>
                  </p:ext>
                </p:extLst>
              </p:nvPr>
            </p:nvGraphicFramePr>
            <p:xfrm>
              <a:off x="572480" y="1412776"/>
              <a:ext cx="7959960" cy="4735300"/>
            </p:xfrm>
            <a:graphic>
              <a:graphicData uri="http://schemas.openxmlformats.org/drawingml/2006/table">
                <a:tbl>
                  <a:tblPr/>
                  <a:tblGrid>
                    <a:gridCol w="5079640">
                      <a:extLst>
                        <a:ext uri="{9D8B030D-6E8A-4147-A177-3AD203B41FA5}">
                          <a16:colId xmlns:a16="http://schemas.microsoft.com/office/drawing/2014/main" val="2596034536"/>
                        </a:ext>
                      </a:extLst>
                    </a:gridCol>
                    <a:gridCol w="2880320">
                      <a:extLst>
                        <a:ext uri="{9D8B030D-6E8A-4147-A177-3AD203B41FA5}">
                          <a16:colId xmlns:a16="http://schemas.microsoft.com/office/drawing/2014/main" val="3933617163"/>
                        </a:ext>
                      </a:extLst>
                    </a:gridCol>
                  </a:tblGrid>
                  <a:tr h="96640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500" t="-2632" r="-57500" b="-394737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defRPr kumimoji="1" sz="28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SzPct val="55000"/>
                            <a:buFont typeface="Wingdings" pitchFamily="2" charset="2"/>
                            <a:defRPr kumimoji="1" sz="24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50000"/>
                            <a:buFont typeface="Wingdings" pitchFamily="2" charset="2"/>
                            <a:defRPr kumimoji="1" sz="20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buClr>
                              <a:schemeClr val="accent2"/>
                            </a:buClr>
                            <a:buSzPct val="55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5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1" lang="zh-CN" altLang="en-US" sz="2000" b="0" i="0" u="none" strike="noStrike" cap="none" normalizeH="0" baseline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所需具备的前提条件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799225414"/>
                      </a:ext>
                    </a:extLst>
                  </a:tr>
                  <a:tr h="1750526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500" t="-56115" r="-57500" b="-115827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78855" t="-56115" r="-1322" b="-115827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5668091"/>
                      </a:ext>
                    </a:extLst>
                  </a:tr>
                  <a:tr h="2018367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500" t="-136478" r="-57500" b="-1258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78855" t="-136478" r="-1322" b="-1258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4088110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90141" name="Rectangle 29">
            <a:extLst>
              <a:ext uri="{FF2B5EF4-FFF2-40B4-BE49-F238E27FC236}">
                <a16:creationId xmlns:a16="http://schemas.microsoft.com/office/drawing/2014/main" id="{40FD0255-98B2-E14E-86D4-CB5A0A2EF5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7544" y="-2551"/>
            <a:ext cx="6858000" cy="990600"/>
          </a:xfrm>
          <a:prstGeom prst="rect">
            <a:avLst/>
          </a:prstGeom>
          <a:solidFill>
            <a:srgbClr val="99CCFF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 altLang="zh-CN" sz="3600" b="1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sz="3600" b="1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CN" sz="3600" b="1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OLS</a:t>
            </a:r>
            <a:r>
              <a:rPr lang="zh-CN" altLang="en-US" sz="3600" b="1" dirty="0">
                <a:solidFill>
                  <a:schemeClr val="tx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估计量的方差和标准误</a:t>
            </a:r>
          </a:p>
        </p:txBody>
      </p:sp>
    </p:spTree>
    <p:extLst>
      <p:ext uri="{BB962C8B-B14F-4D97-AF65-F5344CB8AC3E}">
        <p14:creationId xmlns:p14="http://schemas.microsoft.com/office/powerpoint/2010/main" val="1795984328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7" dur="500"/>
                                        <p:tgtEl>
                                          <p:spTgt spid="90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01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141" grpId="0" animBg="1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/>
          <p:nvPr/>
        </p:nvSpPr>
        <p:spPr>
          <a:xfrm>
            <a:off x="1547664" y="1931414"/>
            <a:ext cx="4868160" cy="769441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995"/>
              </a:lnSpc>
            </a:pPr>
            <a:r>
              <a:rPr lang="en-US" altLang="zh-CN" sz="28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1. </a:t>
            </a:r>
            <a:r>
              <a:rPr lang="zh-CN" altLang="en-US" sz="2800" spc="-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变量间的关系</a:t>
            </a:r>
          </a:p>
          <a:p>
            <a:pPr>
              <a:lnSpc>
                <a:spcPts val="2995"/>
              </a:lnSpc>
            </a:pPr>
            <a:endParaRPr sz="3200" spc="-44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cs typeface="MUWCNL+KaiTi_GB231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object 5"/>
              <p:cNvSpPr txBox="1"/>
              <p:nvPr/>
            </p:nvSpPr>
            <p:spPr>
              <a:xfrm>
                <a:off x="1269159" y="2564904"/>
                <a:ext cx="7386683" cy="1141338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 marL="479407">
                  <a:lnSpc>
                    <a:spcPts val="3212"/>
                  </a:lnSpc>
                </a:pPr>
                <a:r>
                  <a:rPr sz="2400" spc="-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（</a:t>
                </a:r>
                <a:r>
                  <a:rPr sz="24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Tahoma"/>
                  </a:rPr>
                  <a:t>1</a:t>
                </a:r>
                <a:r>
                  <a:rPr sz="2400" spc="-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）</a:t>
                </a:r>
                <a:r>
                  <a:rPr sz="24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Hei"/>
                  </a:rPr>
                  <a:t>确定性关系</a:t>
                </a:r>
                <a:r>
                  <a:rPr sz="2400" spc="-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或</a:t>
                </a:r>
                <a:r>
                  <a:rPr sz="24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Hei"/>
                  </a:rPr>
                  <a:t>函数关系</a:t>
                </a:r>
                <a:r>
                  <a:rPr sz="2400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：研究的是</a:t>
                </a:r>
              </a:p>
              <a:p>
                <a:pPr marL="764779">
                  <a:lnSpc>
                    <a:spcPts val="2660"/>
                  </a:lnSpc>
                  <a:spcBef>
                    <a:spcPts val="303"/>
                  </a:spcBef>
                </a:pPr>
                <a:r>
                  <a:rPr sz="2400" spc="-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确定现象</a:t>
                </a:r>
                <a:r>
                  <a:rPr sz="2400" spc="-24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非随机变量间</a:t>
                </a:r>
                <a:r>
                  <a:rPr sz="2400" spc="-2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的关系。</a:t>
                </a:r>
              </a:p>
              <a:p>
                <a:pPr>
                  <a:lnSpc>
                    <a:spcPts val="2690"/>
                  </a:lnSpc>
                </a:pPr>
                <a:r>
                  <a:rPr sz="2400" dirty="0">
                    <a:solidFill>
                      <a:srgbClr val="0032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圆面积</a:t>
                </a:r>
                <a:r>
                  <a:rPr sz="2400" dirty="0">
                    <a:solidFill>
                      <a:srgbClr val="0032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=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solidFill>
                          <a:srgbClr val="0032CC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PHCQUA+TimesNewRomanPS-BoldItalicMT"/>
                      </a:rPr>
                      <m:t>𝒇</m:t>
                    </m:r>
                    <m:r>
                      <a:rPr lang="en-US" altLang="zh-CN" sz="2400" i="1" dirty="0">
                        <a:solidFill>
                          <a:srgbClr val="0032CC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(</m:t>
                    </m:r>
                    <m:r>
                      <a:rPr lang="zh-CN" altLang="en-US" sz="2400" i="1" dirty="0">
                        <a:solidFill>
                          <a:srgbClr val="0032CC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JRIPGI+SymbolMT"/>
                      </a:rPr>
                      <m:t>𝜋</m:t>
                    </m:r>
                    <m:r>
                      <a:rPr lang="zh-CN" altLang="en-US" sz="2400" i="1" dirty="0">
                        <a:solidFill>
                          <a:srgbClr val="0032CC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SimSun"/>
                      </a:rPr>
                      <m:t>，</m:t>
                    </m:r>
                    <m:r>
                      <a:rPr lang="zh-CN" altLang="en-US" sz="2400" i="1" dirty="0">
                        <a:solidFill>
                          <a:srgbClr val="0032CC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𝑟</m:t>
                    </m:r>
                    <m:r>
                      <a:rPr lang="en-US" altLang="zh-CN" sz="2400" i="1" dirty="0">
                        <a:solidFill>
                          <a:srgbClr val="0032CC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)= </m:t>
                    </m:r>
                    <m:r>
                      <a:rPr lang="zh-CN" altLang="en-US" sz="2400" i="1" dirty="0">
                        <a:solidFill>
                          <a:srgbClr val="0032CC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JRIPGI+SymbolMT"/>
                      </a:rPr>
                      <m:t>𝜋</m:t>
                    </m:r>
                    <m:r>
                      <a:rPr lang="zh-CN" altLang="en-US" sz="2400" i="1" dirty="0">
                        <a:solidFill>
                          <a:srgbClr val="0032CC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Times New Roman"/>
                      </a:rPr>
                      <m:t> </m:t>
                    </m:r>
                    <m:r>
                      <a:rPr lang="zh-CN" altLang="en-US" sz="2400" i="1" dirty="0">
                        <a:solidFill>
                          <a:srgbClr val="0032CC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𝑟</m:t>
                    </m:r>
                    <m:r>
                      <a:rPr lang="en-US" altLang="zh-CN" sz="2400" i="1" baseline="28642" dirty="0">
                        <a:solidFill>
                          <a:srgbClr val="0032CC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2</m:t>
                    </m:r>
                  </m:oMath>
                </a14:m>
                <a:endParaRPr sz="2400" baseline="28642" dirty="0">
                  <a:solidFill>
                    <a:srgbClr val="0032CC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QIDBQA+TimesNewRomanPS-BoldMT"/>
                </a:endParaRPr>
              </a:p>
            </p:txBody>
          </p:sp>
        </mc:Choice>
        <mc:Fallback xmlns="">
          <p:sp>
            <p:nvSpPr>
              <p:cNvPr id="5" name="object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69159" y="2564904"/>
                <a:ext cx="7386683" cy="1141338"/>
              </a:xfrm>
              <a:prstGeom prst="rect">
                <a:avLst/>
              </a:prstGeom>
              <a:blipFill>
                <a:blip r:embed="rId2"/>
                <a:stretch>
                  <a:fillRect l="-2573" t="-10000" b="-1444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object 6"/>
          <p:cNvSpPr txBox="1"/>
          <p:nvPr/>
        </p:nvSpPr>
        <p:spPr>
          <a:xfrm>
            <a:off x="1219079" y="3993483"/>
            <a:ext cx="7006847" cy="692497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2582"/>
              </a:lnSpc>
            </a:pPr>
            <a:r>
              <a:rPr lang="zh-CN" altLang="en-US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    </a:t>
            </a:r>
            <a:r>
              <a:rPr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（</a:t>
            </a:r>
            <a:r>
              <a:rPr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QIDBQA+TimesNewRomanPS-BoldMT"/>
              </a:rPr>
              <a:t>2</a:t>
            </a:r>
            <a:r>
              <a:rPr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）统计依赖或相关关系：研究的是非确定现</a:t>
            </a:r>
          </a:p>
          <a:p>
            <a:pPr>
              <a:lnSpc>
                <a:spcPts val="2331"/>
              </a:lnSpc>
              <a:spcBef>
                <a:spcPts val="491"/>
              </a:spcBef>
            </a:pPr>
            <a:r>
              <a:rPr sz="2400" spc="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象随机变量间的关系。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object 7"/>
              <p:cNvSpPr txBox="1"/>
              <p:nvPr/>
            </p:nvSpPr>
            <p:spPr>
              <a:xfrm>
                <a:off x="1879148" y="5016230"/>
                <a:ext cx="6776694" cy="333425"/>
              </a:xfrm>
              <a:prstGeom prst="rect">
                <a:avLst/>
              </a:prstGeom>
            </p:spPr>
            <p:txBody>
              <a:bodyPr vert="horz" wrap="square" lIns="0" tIns="0" rIns="0" bIns="0" rtlCol="0">
                <a:spAutoFit/>
              </a:bodyPr>
              <a:lstStyle/>
              <a:p>
                <a:pPr>
                  <a:lnSpc>
                    <a:spcPts val="2582"/>
                  </a:lnSpc>
                </a:pPr>
                <a:r>
                  <a:rPr sz="2400" dirty="0">
                    <a:solidFill>
                      <a:srgbClr val="0032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农作物产量</a:t>
                </a:r>
                <a:r>
                  <a:rPr sz="2400" dirty="0">
                    <a:solidFill>
                      <a:srgbClr val="0032CC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=</a:t>
                </a:r>
                <a14:m>
                  <m:oMath xmlns:m="http://schemas.openxmlformats.org/officeDocument/2006/math">
                    <m:r>
                      <a:rPr lang="zh-CN" altLang="en-US" sz="2400" b="1" i="1" dirty="0" smtClean="0">
                        <a:solidFill>
                          <a:srgbClr val="0032CC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PHCQUA+TimesNewRomanPS-BoldItalicMT"/>
                      </a:rPr>
                      <m:t>𝒇</m:t>
                    </m:r>
                    <m:r>
                      <a:rPr lang="zh-CN" altLang="en-US" sz="2400" b="1" i="1" dirty="0" smtClean="0">
                        <a:solidFill>
                          <a:srgbClr val="0032CC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PHCQUA+TimesNewRomanPS-BoldItalicMT"/>
                      </a:rPr>
                      <m:t> </m:t>
                    </m:r>
                    <m:r>
                      <a:rPr lang="en-US" altLang="zh-CN" sz="2400" i="1" dirty="0">
                        <a:solidFill>
                          <a:srgbClr val="0032CC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(</m:t>
                    </m:r>
                    <m:r>
                      <a:rPr lang="zh-CN" altLang="en-US" sz="2400" i="1" spc="24" dirty="0">
                        <a:solidFill>
                          <a:srgbClr val="0032CC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SimSun"/>
                      </a:rPr>
                      <m:t>气温，降雨量，阳光，施肥量</m:t>
                    </m:r>
                    <m:r>
                      <a:rPr lang="en-US" altLang="zh-CN" sz="2400" i="1" dirty="0">
                        <a:solidFill>
                          <a:srgbClr val="0032CC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)</m:t>
                    </m:r>
                  </m:oMath>
                </a14:m>
                <a:endParaRPr sz="2400" dirty="0">
                  <a:solidFill>
                    <a:srgbClr val="0032CC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QIDBQA+TimesNewRomanPS-BoldMT"/>
                </a:endParaRPr>
              </a:p>
            </p:txBody>
          </p:sp>
        </mc:Choice>
        <mc:Fallback xmlns="">
          <p:sp>
            <p:nvSpPr>
              <p:cNvPr id="7" name="object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79148" y="5016230"/>
                <a:ext cx="6776694" cy="333425"/>
              </a:xfrm>
              <a:prstGeom prst="rect">
                <a:avLst/>
              </a:prstGeom>
              <a:blipFill>
                <a:blip r:embed="rId3"/>
                <a:stretch>
                  <a:fillRect l="-2617" t="-44444" b="-481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标题 1">
            <a:extLst>
              <a:ext uri="{FF2B5EF4-FFF2-40B4-BE49-F238E27FC236}">
                <a16:creationId xmlns:a16="http://schemas.microsoft.com/office/drawing/2014/main" id="{51A36EB8-E009-ED48-B85D-61879D4C29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30173" y="804521"/>
            <a:ext cx="6584661" cy="776560"/>
          </a:xfrm>
        </p:spPr>
        <p:txBody>
          <a:bodyPr>
            <a:normAutofit fontScale="90000"/>
          </a:bodyPr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一、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变量关系和回归思想</a:t>
            </a:r>
            <a:b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  <p:transition spd="med">
    <p:checker/>
  </p:transition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1576" name="Group 72">
                <a:extLst>
                  <a:ext uri="{FF2B5EF4-FFF2-40B4-BE49-F238E27FC236}">
                    <a16:creationId xmlns:a16="http://schemas.microsoft.com/office/drawing/2014/main" id="{534ECE8E-4CE8-384E-A38A-16F7F4F0E3D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827584" y="404672"/>
              <a:ext cx="7848872" cy="5091594"/>
            </p:xfrm>
            <a:graphic>
              <a:graphicData uri="http://schemas.openxmlformats.org/drawingml/2006/table">
                <a:tbl>
                  <a:tblPr/>
                  <a:tblGrid>
                    <a:gridCol w="5312760">
                      <a:extLst>
                        <a:ext uri="{9D8B030D-6E8A-4147-A177-3AD203B41FA5}">
                          <a16:colId xmlns:a16="http://schemas.microsoft.com/office/drawing/2014/main" val="3878454580"/>
                        </a:ext>
                      </a:extLst>
                    </a:gridCol>
                    <a:gridCol w="2536112">
                      <a:extLst>
                        <a:ext uri="{9D8B030D-6E8A-4147-A177-3AD203B41FA5}">
                          <a16:colId xmlns:a16="http://schemas.microsoft.com/office/drawing/2014/main" val="1648404938"/>
                        </a:ext>
                      </a:extLst>
                    </a:gridCol>
                  </a:tblGrid>
                  <a:tr h="902005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defRPr kumimoji="1" sz="28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SzPct val="55000"/>
                            <a:buFont typeface="Wingdings" pitchFamily="2" charset="2"/>
                            <a:defRPr kumimoji="1" sz="24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50000"/>
                            <a:buFont typeface="Wingdings" pitchFamily="2" charset="2"/>
                            <a:defRPr kumimoji="1" sz="20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buClr>
                              <a:schemeClr val="accent2"/>
                            </a:buClr>
                            <a:buSzPct val="55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1" lang="zh-CN" alt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        </a:t>
                          </a:r>
                          <a14:m>
                            <m:oMath xmlns:m="http://schemas.openxmlformats.org/officeDocument/2006/math">
                              <m:r>
                                <a:rPr kumimoji="1" lang="zh-CN" altLang="en-US" sz="28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 </m:t>
                              </m:r>
                              <m:r>
                                <m:rPr>
                                  <m:sty m:val="p"/>
                                </m:rPr>
                                <a:rPr kumimoji="1" lang="en-US" altLang="zh-CN" sz="2800" b="0" i="0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ols</m:t>
                              </m:r>
                            </m:oMath>
                          </a14:m>
                          <a:r>
                            <a:rPr kumimoji="1" lang="zh-CN" altLang="en-US" sz="28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估计量性质</a:t>
                          </a: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defRPr kumimoji="1" sz="28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SzPct val="55000"/>
                            <a:buFont typeface="Wingdings" pitchFamily="2" charset="2"/>
                            <a:defRPr kumimoji="1" sz="24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50000"/>
                            <a:buFont typeface="Wingdings" pitchFamily="2" charset="2"/>
                            <a:defRPr kumimoji="1" sz="20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buClr>
                              <a:schemeClr val="accent2"/>
                            </a:buClr>
                            <a:buSzPct val="55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1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所需具备的前提条件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7312661"/>
                      </a:ext>
                    </a:extLst>
                  </a:tr>
                  <a:tr h="3130435">
                    <a:tc>
                      <a:txBody>
                        <a:bodyPr/>
                        <a:lstStyle>
                          <a:lvl1pPr marL="1438275" indent="-1438275"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defRPr kumimoji="1" sz="28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1pPr>
                          <a:lvl2pPr marL="1628775"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SzPct val="55000"/>
                            <a:buFont typeface="Wingdings" pitchFamily="2" charset="2"/>
                            <a:defRPr kumimoji="1" sz="24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2pPr>
                          <a:lvl3pPr marL="1819275"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50000"/>
                            <a:buFont typeface="Wingdings" pitchFamily="2" charset="2"/>
                            <a:defRPr kumimoji="1" sz="20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3pPr>
                          <a:lvl4pPr marL="2009775">
                            <a:spcBef>
                              <a:spcPct val="20000"/>
                            </a:spcBef>
                            <a:buClr>
                              <a:schemeClr val="accent2"/>
                            </a:buClr>
                            <a:buSzPct val="55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4pPr>
                          <a:lvl5pPr marL="2200275"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5pPr>
                          <a:lvl6pPr marL="2657475"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6pPr>
                          <a:lvl7pPr marL="3114675"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7pPr>
                          <a:lvl8pPr marL="3571875"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8pPr>
                          <a:lvl9pPr marL="4029075"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9pPr>
                        </a:lstStyle>
                        <a:p>
                          <a:pPr marL="1438275" marR="0" lvl="0" indent="-1438275" algn="l" defTabSz="914400" rtl="0" eaLnBrk="1" fontAlgn="base" latinLnBrk="0" hangingPunct="1">
                            <a:lnSpc>
                              <a:spcPct val="12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1" lang="zh-CN" altLang="en-US" sz="16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</a:t>
                          </a:r>
                          <a:r>
                            <a:rPr kumimoji="1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有效性： 在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24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zh-CN" sz="24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zh-CN" altLang="en-US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，</m:t>
                              </m:r>
                              <m:sSub>
                                <m:sSubPr>
                                  <m:ctrlPr>
                                    <a:rPr kumimoji="1" lang="en-US" altLang="zh-CN" sz="24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kumimoji="1" lang="en-US" altLang="zh-CN" sz="24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kumimoji="1" lang="en-US" altLang="zh-CN" sz="24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的所有线无偏</a:t>
                          </a:r>
                        </a:p>
                        <a:p>
                          <a:pPr marL="1438275" marR="0" lvl="0" indent="-1438275" algn="l" defTabSz="914400" rtl="0" eaLnBrk="1" fontAlgn="base" latinLnBrk="0" hangingPunct="1">
                            <a:lnSpc>
                              <a:spcPct val="12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1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估计量中，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kumimoji="1" lang="en-US" altLang="zh-CN" sz="24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sz="24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kumimoji="1" lang="zh-CN" altLang="en-US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，</m:t>
                              </m:r>
                              <m:sSub>
                                <m:sSubPr>
                                  <m:ctrlPr>
                                    <a:rPr kumimoji="1" lang="en-US" altLang="zh-CN" sz="24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sz="24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sz="24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sz="24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</m:oMath>
                          </a14:m>
                          <a:r>
                            <a:rPr kumimoji="1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具有最小方差，</a:t>
                          </a:r>
                        </a:p>
                        <a:p>
                          <a:pPr marL="1438275" marR="0" lvl="0" indent="-1438275" algn="l" defTabSz="914400" rtl="0" eaLnBrk="1" fontAlgn="base" latinLnBrk="0" hangingPunct="1">
                            <a:lnSpc>
                              <a:spcPct val="12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1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方差分别为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4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𝑉𝑎𝑟</m:t>
                              </m:r>
                              <m:d>
                                <m:dPr>
                                  <m:ctrlPr>
                                    <a:rPr kumimoji="1" lang="en-US" altLang="zh-CN" sz="2400" b="0" i="1" u="none" strike="noStrike" cap="none" normalizeH="0" baseline="0" dirty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sz="24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1" lang="en-US" altLang="zh-CN" sz="2400" b="0" i="1" u="none" strike="noStrike" cap="none" normalizeH="0" baseline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sz="2400" b="0" i="1" u="none" strike="noStrike" cap="none" normalizeH="0" baseline="0" dirty="0" smtClean="0">
                                              <a:ln>
                                                <a:noFill/>
                                              </a:ln>
                                              <a:solidFill>
                                                <a:schemeClr val="tx1"/>
                                              </a:solidFill>
                                              <a:effectLst/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sz="2400" b="0" i="1" u="none" strike="noStrike" cap="none" normalizeH="0" baseline="0" dirty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1</m:t>
                                      </m:r>
                                    </m:sub>
                                  </m:sSub>
                                </m:e>
                              </m:d>
                              <m:r>
                                <a:rPr kumimoji="1" lang="en-US" altLang="zh-CN" sz="2400" b="0" i="0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=</m:t>
                              </m:r>
                              <m:f>
                                <m:fPr>
                                  <m:ctrlPr>
                                    <a:rPr kumimoji="1" lang="en-US" altLang="zh-CN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fPr>
                                <m:num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b="0" i="1" smtClean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𝑋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num>
                                <m:den>
                                  <m:r>
                                    <a:rPr kumimoji="1" lang="en-US" altLang="zh-CN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𝑛</m:t>
                                  </m:r>
                                  <m:nary>
                                    <m:naryPr>
                                      <m:chr m:val="∑"/>
                                      <m:subHide m:val="on"/>
                                      <m:supHide m:val="on"/>
                                      <m:ctrlPr>
                                        <a:rPr lang="en-US" altLang="zh-CN" sz="2400" i="1" smtClean="0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naryPr>
                                    <m:sub/>
                                    <m:sup/>
                                    <m:e>
                                      <m:sSubSup>
                                        <m:sSubSupPr>
                                          <m:ctrlP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𝑥</m:t>
                                          </m:r>
                                        </m:e>
                                        <m:sub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altLang="zh-CN" sz="2400" i="1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e>
                                  </m:nary>
                                </m:den>
                              </m:f>
                              <m:sSup>
                                <m:sSupPr>
                                  <m:ctrlPr>
                                    <a:rPr kumimoji="1" lang="en-US" altLang="zh-CN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sSupPr>
                                <m:e>
                                  <m:r>
                                    <a:rPr kumimoji="1" lang="en-US" altLang="zh-CN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𝜎</m:t>
                                  </m:r>
                                </m:e>
                                <m:sup>
                                  <m:r>
                                    <a:rPr kumimoji="1" lang="en-US" altLang="zh-CN" sz="24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2</m:t>
                                  </m:r>
                                </m:sup>
                              </m:sSup>
                            </m:oMath>
                          </a14:m>
                          <a:endParaRPr kumimoji="1" lang="en-US" altLang="zh-CN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  <a:p>
                          <a:pPr marL="1438275" marR="0" lvl="0" indent="-1438275" algn="l" defTabSz="914400" rtl="0" eaLnBrk="1" fontAlgn="base" latinLnBrk="0" hangingPunct="1">
                            <a:lnSpc>
                              <a:spcPct val="12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24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𝑉𝑎𝑟</m:t>
                                </m:r>
                                <m:d>
                                  <m:dPr>
                                    <m:ctrlPr>
                                      <a:rPr kumimoji="1" lang="en-US" altLang="zh-CN" sz="24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kumimoji="1" lang="en-US" altLang="zh-CN" sz="2400" b="0" i="1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kumimoji="1" lang="en-US" altLang="zh-CN" sz="2400" b="0" i="1" u="none" strike="noStrike" cap="none" normalizeH="0" baseline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KaiTi" panose="02010609060101010101" pitchFamily="49" charset="-122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kumimoji="1" lang="en-US" altLang="zh-CN" sz="2400" b="0" i="1" u="none" strike="noStrike" cap="none" normalizeH="0" baseline="0" dirty="0" smtClean="0">
                                                <a:ln>
                                                  <a:noFill/>
                                                </a:ln>
                                                <a:solidFill>
                                                  <a:schemeClr val="tx1"/>
                                                </a:solidFill>
                                                <a:effectLst/>
                                                <a:latin typeface="Cambria Math" panose="02040503050406030204" pitchFamily="18" charset="0"/>
                                                <a:ea typeface="KaiTi" panose="02010609060101010101" pitchFamily="49" charset="-122"/>
                                              </a:rPr>
                                              <m:t>𝑏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kumimoji="1" lang="en-US" altLang="zh-CN" sz="2400" b="0" i="1" u="none" strike="noStrike" cap="none" normalizeH="0" baseline="0" dirty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2</m:t>
                                        </m:r>
                                      </m:sub>
                                    </m:sSub>
                                  </m:e>
                                </m:d>
                                <m:r>
                                  <a:rPr kumimoji="1" lang="en-US" altLang="zh-CN" sz="2400" b="0" i="0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=</m:t>
                                </m:r>
                                <m:f>
                                  <m:fPr>
                                    <m:ctrlPr>
                                      <a:rPr kumimoji="1" lang="en-US" altLang="zh-CN" sz="24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fPr>
                                  <m:num>
                                    <m:sSup>
                                      <m:sSupPr>
                                        <m:ctrlPr>
                                          <a:rPr kumimoji="1" lang="en-US" altLang="zh-CN" sz="2400" b="0" i="1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kumimoji="1" lang="en-US" altLang="zh-CN" sz="2400" b="0" i="1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𝜎</m:t>
                                        </m:r>
                                      </m:e>
                                      <m:sup>
                                        <m:r>
                                          <a:rPr kumimoji="1" lang="en-US" altLang="zh-CN" sz="2400" b="0" i="1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p>
                                  </m:num>
                                  <m:den>
                                    <m:nary>
                                      <m:naryPr>
                                        <m:chr m:val="∑"/>
                                        <m:subHide m:val="on"/>
                                        <m:supHide m:val="on"/>
                                        <m:ctrlPr>
                                          <a:rPr lang="en-US" altLang="zh-CN" sz="2400" i="1" smtClean="0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naryPr>
                                      <m:sub/>
                                      <m:sup/>
                                      <m:e>
                                        <m:sSubSup>
                                          <m:sSubSupPr>
                                            <m:ctrlP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KaiTi" panose="02010609060101010101" pitchFamily="49" charset="-122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KaiTi" panose="02010609060101010101" pitchFamily="49" charset="-122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KaiTi" panose="02010609060101010101" pitchFamily="49" charset="-122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US" altLang="zh-CN" sz="2400" i="1">
                                                <a:latin typeface="Cambria Math" panose="02040503050406030204" pitchFamily="18" charset="0"/>
                                                <a:ea typeface="KaiTi" panose="02010609060101010101" pitchFamily="49" charset="-122"/>
                                              </a:rPr>
                                              <m:t>2</m:t>
                                            </m:r>
                                          </m:sup>
                                        </m:sSubSup>
                                      </m:e>
                                    </m:nary>
                                  </m:den>
                                </m:f>
                              </m:oMath>
                            </m:oMathPara>
                          </a14:m>
                          <a:endParaRPr kumimoji="1" lang="zh-CN" altLang="en-US" sz="24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defRPr kumimoji="1" sz="28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SzPct val="55000"/>
                            <a:buFont typeface="Wingdings" pitchFamily="2" charset="2"/>
                            <a:defRPr kumimoji="1" sz="24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50000"/>
                            <a:buFont typeface="Wingdings" pitchFamily="2" charset="2"/>
                            <a:defRPr kumimoji="1" sz="20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buClr>
                              <a:schemeClr val="accent2"/>
                            </a:buClr>
                            <a:buSzPct val="55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1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1、</a:t>
                          </a:r>
                          <a:r>
                            <a:rPr kumimoji="1" lang="en-US" altLang="zh-CN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X</a:t>
                          </a:r>
                          <a:r>
                            <a:rPr kumimoji="1" lang="en-US" altLang="zh-CN" sz="2400" b="0" i="0" u="none" strike="noStrike" cap="none" normalizeH="0" baseline="-3000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i</a:t>
                          </a:r>
                          <a:r>
                            <a:rPr kumimoji="1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为非随机变量，且</a:t>
                          </a:r>
                          <a14:m>
                            <m:oMath xmlns:m="http://schemas.openxmlformats.org/officeDocument/2006/math">
                              <m:r>
                                <a:rPr kumimoji="1" lang="en-US" altLang="zh-CN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𝐶𝑜𝑣</m:t>
                              </m:r>
                              <m:r>
                                <a:rPr kumimoji="1" lang="en-US" altLang="zh-CN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altLang="zh-CN" sz="2000" i="1" smtClean="0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0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kumimoji="1" lang="en-US" altLang="zh-CN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, µ</m:t>
                              </m:r>
                              <m:r>
                                <a:rPr kumimoji="1" lang="en-US" altLang="zh-CN" sz="2000" b="0" i="1" u="none" strike="noStrike" cap="none" normalizeH="0" baseline="-30000" dirty="0" err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𝑖</m:t>
                              </m:r>
                              <m:r>
                                <a:rPr kumimoji="1" lang="en-US" altLang="zh-CN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)=0   </m:t>
                              </m:r>
                            </m:oMath>
                          </a14:m>
                          <a:endParaRPr kumimoji="1" lang="en-US" altLang="zh-CN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kumimoji="1" lang="en-US" altLang="zh-CN" sz="20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2.</m:t>
                                </m:r>
                                <m:r>
                                  <a:rPr kumimoji="1" lang="zh-CN" altLang="en-US" sz="16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 </m:t>
                                </m:r>
                                <m:r>
                                  <a:rPr kumimoji="1" lang="en-US" altLang="zh-CN" sz="20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𝐸</m:t>
                                </m:r>
                                <m:r>
                                  <a:rPr kumimoji="1" lang="en-US" altLang="zh-CN" sz="20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(µ</m:t>
                                </m:r>
                                <m:r>
                                  <a:rPr kumimoji="1" lang="en-US" altLang="zh-CN" sz="2000" b="0" i="1" u="none" strike="noStrike" cap="none" normalizeH="0" baseline="-30000" dirty="0" err="1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  <m:r>
                                  <a:rPr kumimoji="1" lang="en-US" altLang="zh-CN" sz="20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)=0 </m:t>
                                </m:r>
                              </m:oMath>
                            </m:oMathPara>
                          </a14:m>
                          <a:endParaRPr kumimoji="1" lang="en-US" altLang="zh-CN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kumimoji="1" lang="zh-CN" altLang="en-US" sz="20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3. </m:t>
                                </m:r>
                                <m:r>
                                  <a:rPr kumimoji="1" lang="en-US" altLang="zh-CN" sz="20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𝑉𝑎𝑟</m:t>
                                </m:r>
                                <m:r>
                                  <a:rPr kumimoji="1" lang="en-US" altLang="zh-CN" sz="20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(µ</m:t>
                                </m:r>
                                <m:r>
                                  <a:rPr kumimoji="1" lang="en-US" altLang="zh-CN" sz="2000" b="0" i="1" u="none" strike="noStrike" cap="none" normalizeH="0" baseline="-30000" dirty="0" err="1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  <m:r>
                                  <a:rPr kumimoji="1" lang="en-US" altLang="zh-CN" sz="2000" b="0" i="1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)= </m:t>
                                </m:r>
                                <m:sSup>
                                  <m:sSupPr>
                                    <m:ctrlPr>
                                      <a:rPr kumimoji="1" lang="en-US" altLang="zh-CN" sz="20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pPr>
                                  <m:e>
                                    <m:r>
                                      <a:rPr kumimoji="1" lang="en-US" altLang="zh-CN" sz="20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𝜎</m:t>
                                    </m:r>
                                  </m:e>
                                  <m:sup>
                                    <m:r>
                                      <a:rPr kumimoji="1" lang="en-US" altLang="zh-CN" sz="2000" b="0" i="1" u="none" strike="noStrike" cap="none" normalizeH="0" baseline="0" dirty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2</m:t>
                                    </m:r>
                                  </m:sup>
                                </m:sSup>
                              </m:oMath>
                            </m:oMathPara>
                          </a14:m>
                          <a:endParaRPr kumimoji="1" lang="en-US" altLang="zh-CN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 xmlns:m="http://schemas.openxmlformats.org/officeDocument/2006/math">
                              <m:r>
                                <a:rPr kumimoji="1" lang="zh-CN" altLang="en-US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4. </m:t>
                              </m:r>
                              <m:r>
                                <a:rPr kumimoji="1" lang="en-US" altLang="zh-CN" sz="2000" b="0" i="1" u="none" strike="noStrike" cap="none" normalizeH="0" baseline="0" dirty="0" err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𝐶𝑜𝑣</m:t>
                              </m:r>
                              <m:r>
                                <a:rPr kumimoji="1" lang="en-US" altLang="zh-CN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(µ</m:t>
                              </m:r>
                              <m:r>
                                <a:rPr kumimoji="1" lang="en-US" altLang="zh-CN" sz="2000" b="0" i="1" u="none" strike="noStrike" cap="none" normalizeH="0" baseline="-30000" dirty="0" err="1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𝑖</m:t>
                              </m:r>
                              <m:r>
                                <a:rPr kumimoji="1" lang="en-US" altLang="zh-CN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, µ</m:t>
                              </m:r>
                              <m:r>
                                <a:rPr kumimoji="1" lang="en-US" altLang="zh-CN" sz="2000" b="0" i="1" u="none" strike="noStrike" cap="none" normalizeH="0" baseline="-3000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𝑗</m:t>
                              </m:r>
                              <m:r>
                                <a:rPr kumimoji="1" lang="en-US" altLang="zh-CN" sz="2000" b="0" i="1" u="none" strike="noStrike" cap="none" normalizeH="0" baseline="0" dirty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)=0</m:t>
                              </m:r>
                            </m:oMath>
                          </a14:m>
                          <a:r>
                            <a:rPr kumimoji="1" lang="en-US" altLang="zh-CN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</a:t>
                          </a:r>
                          <a:endParaRPr kumimoji="1" lang="zh-CN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978049402"/>
                      </a:ext>
                    </a:extLst>
                  </a:tr>
                  <a:tr h="1059154"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defRPr kumimoji="1" sz="28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SzPct val="55000"/>
                            <a:buFont typeface="Wingdings" pitchFamily="2" charset="2"/>
                            <a:defRPr kumimoji="1" sz="24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50000"/>
                            <a:buFont typeface="Wingdings" pitchFamily="2" charset="2"/>
                            <a:defRPr kumimoji="1" sz="20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buClr>
                              <a:schemeClr val="accent2"/>
                            </a:buClr>
                            <a:buSzPct val="55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1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一致性</a:t>
                          </a:r>
                          <a:r>
                            <a:rPr kumimoji="1" lang="zh-CN" altLang="en-US" sz="32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：</a:t>
                          </a:r>
                          <a:r>
                            <a:rPr kumimoji="1" lang="zh-CN" altLang="en-US" sz="20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 </a:t>
                          </a:r>
                          <a14:m>
                            <m:oMath xmlns:m="http://schemas.openxmlformats.org/officeDocument/2006/math">
                              <m:func>
                                <m:funcPr>
                                  <m:ctrlPr>
                                    <a:rPr kumimoji="1" lang="en-US" altLang="zh-CN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funcPr>
                                <m:fName>
                                  <m:limLow>
                                    <m:limLowPr>
                                      <m:ctrlPr>
                                        <a:rPr kumimoji="1" lang="en-US" altLang="zh-CN" sz="2000" b="0" i="1" u="none" strike="noStrike" cap="none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limLowPr>
                                    <m:e>
                                      <m:r>
                                        <m:rPr>
                                          <m:sty m:val="p"/>
                                        </m:rPr>
                                        <a:rPr kumimoji="1" lang="en-US" altLang="zh-CN" sz="2000" b="0" i="0" u="none" strike="noStrike" cap="none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lim</m:t>
                                      </m:r>
                                    </m:e>
                                    <m:lim>
                                      <m:r>
                                        <a:rPr kumimoji="1" lang="en-US" altLang="zh-CN" sz="2000" b="0" i="1" u="none" strike="noStrike" cap="none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𝑛</m:t>
                                      </m:r>
                                      <m:r>
                                        <a:rPr kumimoji="1" lang="en-US" altLang="zh-CN" sz="2000" b="0" i="1" u="none" strike="noStrike" cap="none" normalizeH="0" baseline="0" smtClean="0">
                                          <a:ln>
                                            <a:noFill/>
                                          </a:ln>
                                          <a:solidFill>
                                            <a:schemeClr val="tx1"/>
                                          </a:solidFill>
                                          <a:effectLst/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→∞</m:t>
                                      </m:r>
                                    </m:lim>
                                  </m:limLow>
                                </m:fName>
                                <m:e>
                                  <m:r>
                                    <a:rPr kumimoji="1" lang="en-US" altLang="zh-CN" sz="2000" b="0" i="1" u="none" strike="noStrike" cap="none" normalizeH="0" baseline="0" smtClean="0">
                                      <a:ln>
                                        <a:noFill/>
                                      </a:ln>
                                      <a:solidFill>
                                        <a:schemeClr val="tx1"/>
                                      </a:solidFill>
                                      <a:effectLst/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𝑃</m:t>
                                  </m:r>
                                  <m:d>
                                    <m:dPr>
                                      <m:ctrlPr>
                                        <a:rPr lang="en-US" altLang="zh-CN" sz="2000" b="0" i="1" spc="18" dirty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dPr>
                                    <m:e>
                                      <m:d>
                                        <m:dPr>
                                          <m:begChr m:val="|"/>
                                          <m:endChr m:val="|"/>
                                          <m:ctrlPr>
                                            <a:rPr lang="en-US" altLang="zh-CN" sz="2000" i="1" spc="18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u="none" strike="noStrike" cap="none" normalizeH="0" baseline="0" dirty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KaiTi" panose="02010609060101010101" pitchFamily="49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kumimoji="1" lang="en-US" altLang="zh-CN" sz="2000" b="0" i="1" u="none" strike="noStrike" cap="none" normalizeH="0" baseline="0" dirty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KaiTi" panose="02010609060101010101" pitchFamily="49" charset="-122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kumimoji="1" lang="en-US" altLang="zh-CN" sz="2000" b="0" i="1" u="none" strike="noStrike" cap="none" normalizeH="0" baseline="0" dirty="0" smtClean="0">
                                                      <a:ln>
                                                        <a:noFill/>
                                                      </a:ln>
                                                      <a:solidFill>
                                                        <a:schemeClr val="tx1"/>
                                                      </a:solidFill>
                                                      <a:effectLst/>
                                                      <a:latin typeface="Cambria Math" panose="02040503050406030204" pitchFamily="18" charset="0"/>
                                                      <a:ea typeface="KaiTi" panose="02010609060101010101" pitchFamily="49" charset="-122"/>
                                                    </a:rPr>
                                                    <m:t>𝑏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kumimoji="1" lang="en-US" altLang="zh-CN" sz="2000" b="0" i="1" u="none" strike="noStrike" cap="none" normalizeH="0" baseline="0" dirty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KaiTi" panose="02010609060101010101" pitchFamily="49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  <m:r>
                                            <a:rPr lang="en-US" altLang="zh-CN" sz="2000" i="1" spc="11" dirty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  <a:cs typeface="SQBKQW+TimesNewRomanPSMT"/>
                                            </a:rPr>
                                            <m:t>−</m:t>
                                          </m:r>
                                          <m:sSub>
                                            <m:sSubPr>
                                              <m:ctrlPr>
                                                <a:rPr kumimoji="1" lang="en-US" altLang="zh-CN" sz="2000" b="0" i="1" u="none" strike="noStrike" cap="none" normalizeH="0" baseline="0" dirty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KaiTi" panose="02010609060101010101" pitchFamily="49" charset="-122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kumimoji="1" lang="en-US" altLang="zh-CN" sz="2000" b="0" i="1" u="none" strike="noStrike" cap="none" normalizeH="0" baseline="0" dirty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KaiTi" panose="02010609060101010101" pitchFamily="49" charset="-122"/>
                                                </a:rPr>
                                                <m:t>𝑏</m:t>
                                              </m:r>
                                            </m:e>
                                            <m:sub>
                                              <m:r>
                                                <a:rPr kumimoji="1" lang="en-US" altLang="zh-CN" sz="2000" b="0" i="1" u="none" strike="noStrike" cap="none" normalizeH="0" baseline="0" dirty="0" smtClean="0">
                                                  <a:ln>
                                                    <a:noFill/>
                                                  </a:ln>
                                                  <a:solidFill>
                                                    <a:schemeClr val="tx1"/>
                                                  </a:solidFill>
                                                  <a:effectLst/>
                                                  <a:latin typeface="Cambria Math" panose="02040503050406030204" pitchFamily="18" charset="0"/>
                                                  <a:ea typeface="KaiTi" panose="02010609060101010101" pitchFamily="49" charset="-122"/>
                                                </a:rPr>
                                                <m:t>1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en-US" altLang="zh-CN" sz="2000" i="1" spc="18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&lt;</m:t>
                                      </m:r>
                                      <m:r>
                                        <a:rPr lang="en-US" altLang="zh-CN" sz="2000" i="1" spc="18" dirty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𝜀</m:t>
                                      </m:r>
                                    </m:e>
                                  </m:d>
                                </m:e>
                              </m:func>
                              <m:r>
                                <a:rPr kumimoji="1" lang="en-US" altLang="zh-CN" sz="2000" b="0" i="1" u="none" strike="noStrike" cap="none" normalizeH="0" baseline="0" smtClean="0">
                                  <a:ln>
                                    <a:noFill/>
                                  </a:ln>
                                  <a:solidFill>
                                    <a:schemeClr val="tx1"/>
                                  </a:solidFill>
                                  <a:effectLst/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)=1. </m:t>
                              </m:r>
                            </m:oMath>
                          </a14:m>
                          <a:endParaRPr kumimoji="1" lang="en-US" altLang="zh-CN" sz="2000" b="0" i="1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</a:endParaRPr>
                        </a:p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r>
                                  <m:rPr>
                                    <m:nor/>
                                  </m:rPr>
                                  <a:rPr kumimoji="1" lang="zh-CN" altLang="en-US" sz="2000" b="0" i="0" u="none" strike="noStrike" cap="none" normalizeH="0" baseline="0" dirty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KaiTi" panose="02010609060101010101" pitchFamily="49" charset="-122"/>
                                    <a:ea typeface="KaiTi" panose="02010609060101010101" pitchFamily="49" charset="-122"/>
                                  </a:rPr>
                                  <m:t> </m:t>
                                </m:r>
                                <m:func>
                                  <m:funcPr>
                                    <m:ctrlPr>
                                      <a:rPr kumimoji="1" lang="en-US" altLang="zh-CN" sz="20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funcPr>
                                  <m:fName>
                                    <m:limLow>
                                      <m:limLowPr>
                                        <m:ctrlPr>
                                          <a:rPr kumimoji="1" lang="en-US" altLang="zh-CN" sz="2000" b="0" i="1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limLowPr>
                                      <m:e>
                                        <m:r>
                                          <m:rPr>
                                            <m:sty m:val="p"/>
                                          </m:rPr>
                                          <a:rPr kumimoji="1" lang="en-US" altLang="zh-CN" sz="2000" b="0" i="0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lim</m:t>
                                        </m:r>
                                      </m:e>
                                      <m:lim>
                                        <m:r>
                                          <a:rPr kumimoji="1" lang="en-US" altLang="zh-CN" sz="2000" b="0" i="1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𝑛</m:t>
                                        </m:r>
                                        <m:r>
                                          <a:rPr kumimoji="1" lang="en-US" altLang="zh-CN" sz="2000" b="0" i="1" u="none" strike="noStrike" cap="none" normalizeH="0" baseline="0" smtClean="0">
                                            <a:ln>
                                              <a:noFill/>
                                            </a:ln>
                                            <a:solidFill>
                                              <a:schemeClr val="tx1"/>
                                            </a:solidFill>
                                            <a:effectLst/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→∞</m:t>
                                        </m:r>
                                      </m:lim>
                                    </m:limLow>
                                  </m:fName>
                                  <m:e>
                                    <m:r>
                                      <a:rPr kumimoji="1" lang="en-US" altLang="zh-CN" sz="2000" b="0" i="1" u="none" strike="noStrike" cap="none" normalizeH="0" baseline="0" smtClean="0">
                                        <a:ln>
                                          <a:noFill/>
                                        </a:ln>
                                        <a:solidFill>
                                          <a:schemeClr val="tx1"/>
                                        </a:solidFill>
                                        <a:effectLst/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𝑃</m:t>
                                    </m:r>
                                    <m:d>
                                      <m:dPr>
                                        <m:ctrlPr>
                                          <a:rPr lang="en-US" altLang="zh-CN" sz="2000" b="0" i="1" spc="18" dirty="0" smtClean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dPr>
                                      <m:e>
                                        <m:d>
                                          <m:dPr>
                                            <m:begChr m:val="|"/>
                                            <m:endChr m:val="|"/>
                                            <m:ctrlPr>
                                              <a:rPr lang="en-US" altLang="zh-CN" sz="2000" i="1" spc="18" dirty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ea typeface="KaiTi" panose="02010609060101010101" pitchFamily="49" charset="-122"/>
                                              </a:rPr>
                                            </m:ctrlPr>
                                          </m:dPr>
                                          <m:e>
                                            <m:sSub>
                                              <m:sSubPr>
                                                <m:ctrlPr>
                                                  <a:rPr kumimoji="1" lang="en-US" altLang="zh-CN" sz="2000" b="0" i="1" u="none" strike="noStrike" cap="none" normalizeH="0" baseline="0" dirty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KaiTi" panose="02010609060101010101" pitchFamily="49" charset="-122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acc>
                                                  <m:accPr>
                                                    <m:chr m:val="̂"/>
                                                    <m:ctrlPr>
                                                      <a:rPr kumimoji="1" lang="en-US" altLang="zh-CN" sz="2000" b="0" i="1" u="none" strike="noStrike" cap="none" normalizeH="0" baseline="0" dirty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KaiTi" panose="02010609060101010101" pitchFamily="49" charset="-122"/>
                                                      </a:rPr>
                                                    </m:ctrlPr>
                                                  </m:accPr>
                                                  <m:e>
                                                    <m:r>
                                                      <a:rPr kumimoji="1" lang="en-US" altLang="zh-CN" sz="2000" b="0" i="1" u="none" strike="noStrike" cap="none" normalizeH="0" baseline="0" dirty="0" smtClean="0">
                                                        <a:ln>
                                                          <a:noFill/>
                                                        </a:ln>
                                                        <a:solidFill>
                                                          <a:schemeClr val="tx1"/>
                                                        </a:solidFill>
                                                        <a:effectLst/>
                                                        <a:latin typeface="Cambria Math" panose="02040503050406030204" pitchFamily="18" charset="0"/>
                                                        <a:ea typeface="KaiTi" panose="02010609060101010101" pitchFamily="49" charset="-122"/>
                                                      </a:rPr>
                                                      <m:t>𝑏</m:t>
                                                    </m:r>
                                                  </m:e>
                                                </m:acc>
                                              </m:e>
                                              <m:sub>
                                                <m:r>
                                                  <a:rPr kumimoji="1" lang="en-US" altLang="zh-CN" sz="2000" b="0" i="1" u="none" strike="noStrike" cap="none" normalizeH="0" baseline="0" dirty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  <m:r>
                                              <a:rPr lang="en-US" altLang="zh-CN" sz="2000" i="1" spc="11" dirty="0">
                                                <a:solidFill>
                                                  <a:srgbClr val="000000"/>
                                                </a:solidFill>
                                                <a:latin typeface="Cambria Math" panose="02040503050406030204" pitchFamily="18" charset="0"/>
                                                <a:cs typeface="SQBKQW+TimesNewRomanPSMT"/>
                                              </a:rPr>
                                              <m:t>−</m:t>
                                            </m:r>
                                            <m:sSub>
                                              <m:sSubPr>
                                                <m:ctrlPr>
                                                  <a:rPr kumimoji="1" lang="en-US" altLang="zh-CN" sz="2000" b="0" i="1" u="none" strike="noStrike" cap="none" normalizeH="0" baseline="0" dirty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KaiTi" panose="02010609060101010101" pitchFamily="49" charset="-122"/>
                                                  </a:rPr>
                                                </m:ctrlPr>
                                              </m:sSubPr>
                                              <m:e>
                                                <m:r>
                                                  <a:rPr kumimoji="1" lang="en-US" altLang="zh-CN" sz="2000" b="0" i="1" u="none" strike="noStrike" cap="none" normalizeH="0" baseline="0" dirty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KaiTi" panose="02010609060101010101" pitchFamily="49" charset="-122"/>
                                                  </a:rPr>
                                                  <m:t>𝑏</m:t>
                                                </m:r>
                                              </m:e>
                                              <m:sub>
                                                <m:r>
                                                  <a:rPr kumimoji="1" lang="en-US" altLang="zh-CN" sz="2000" b="0" i="1" u="none" strike="noStrike" cap="none" normalizeH="0" baseline="0" dirty="0" smtClean="0">
                                                    <a:ln>
                                                      <a:noFill/>
                                                    </a:ln>
                                                    <a:solidFill>
                                                      <a:schemeClr val="tx1"/>
                                                    </a:solidFill>
                                                    <a:effectLst/>
                                                    <a:latin typeface="Cambria Math" panose="02040503050406030204" pitchFamily="18" charset="0"/>
                                                    <a:ea typeface="Cambria Math" panose="02040503050406030204" pitchFamily="18" charset="0"/>
                                                  </a:rPr>
                                                  <m:t>2</m:t>
                                                </m:r>
                                              </m:sub>
                                            </m:sSub>
                                          </m:e>
                                        </m:d>
                                        <m:r>
                                          <a:rPr lang="en-US" altLang="zh-CN" sz="2000" i="1" spc="18" dirty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&lt;</m:t>
                                        </m:r>
                                        <m:r>
                                          <a:rPr lang="en-US" altLang="zh-CN" sz="2000" i="1" spc="18" dirty="0">
                                            <a:solidFill>
                                              <a:srgbClr val="000000"/>
                                            </a:solidFill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</a:rPr>
                                          <m:t>𝜀</m:t>
                                        </m:r>
                                      </m:e>
                                    </m:d>
                                  </m:e>
                                </m:func>
                                <m:r>
                                  <a:rPr kumimoji="1" lang="en-US" altLang="zh-CN" sz="2000" b="0" i="1" u="none" strike="noStrike" cap="none" normalizeH="0" baseline="0" smtClean="0">
                                    <a:ln>
                                      <a:noFill/>
                                    </a:ln>
                                    <a:solidFill>
                                      <a:schemeClr val="tx1"/>
                                    </a:solidFill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)=1.</m:t>
                                </m:r>
                              </m:oMath>
                            </m:oMathPara>
                          </a14:m>
                          <a:endParaRPr kumimoji="1" lang="zh-CN" altLang="en-US" sz="20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defRPr kumimoji="1" sz="28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SzPct val="55000"/>
                            <a:buFont typeface="Wingdings" pitchFamily="2" charset="2"/>
                            <a:defRPr kumimoji="1" sz="24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50000"/>
                            <a:buFont typeface="Wingdings" pitchFamily="2" charset="2"/>
                            <a:defRPr kumimoji="1" sz="20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buClr>
                              <a:schemeClr val="accent2"/>
                            </a:buClr>
                            <a:buSzPct val="55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endParaRPr kumimoji="1" lang="zh-CN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5118074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1576" name="Group 72">
                <a:extLst>
                  <a:ext uri="{FF2B5EF4-FFF2-40B4-BE49-F238E27FC236}">
                    <a16:creationId xmlns:a16="http://schemas.microsoft.com/office/drawing/2014/main" id="{534ECE8E-4CE8-384E-A38A-16F7F4F0E3D4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754837227"/>
                  </p:ext>
                </p:extLst>
              </p:nvPr>
            </p:nvGraphicFramePr>
            <p:xfrm>
              <a:off x="827584" y="404672"/>
              <a:ext cx="7848872" cy="5091594"/>
            </p:xfrm>
            <a:graphic>
              <a:graphicData uri="http://schemas.openxmlformats.org/drawingml/2006/table">
                <a:tbl>
                  <a:tblPr/>
                  <a:tblGrid>
                    <a:gridCol w="5312760">
                      <a:extLst>
                        <a:ext uri="{9D8B030D-6E8A-4147-A177-3AD203B41FA5}">
                          <a16:colId xmlns:a16="http://schemas.microsoft.com/office/drawing/2014/main" val="3878454580"/>
                        </a:ext>
                      </a:extLst>
                    </a:gridCol>
                    <a:gridCol w="2536112">
                      <a:extLst>
                        <a:ext uri="{9D8B030D-6E8A-4147-A177-3AD203B41FA5}">
                          <a16:colId xmlns:a16="http://schemas.microsoft.com/office/drawing/2014/main" val="1648404938"/>
                        </a:ext>
                      </a:extLst>
                    </a:gridCol>
                  </a:tblGrid>
                  <a:tr h="90200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909" t="-8451" r="-48210" b="-470423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defRPr kumimoji="1" sz="28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SzPct val="55000"/>
                            <a:buFont typeface="Wingdings" pitchFamily="2" charset="2"/>
                            <a:defRPr kumimoji="1" sz="24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50000"/>
                            <a:buFont typeface="Wingdings" pitchFamily="2" charset="2"/>
                            <a:defRPr kumimoji="1" sz="20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buClr>
                              <a:schemeClr val="accent2"/>
                            </a:buClr>
                            <a:buSzPct val="55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r>
                            <a:rPr kumimoji="1" lang="zh-CN" altLang="en-US" sz="2400" b="0" i="0" u="none" strike="noStrike" cap="none" normalizeH="0" baseline="0" dirty="0">
                              <a:ln>
                                <a:noFill/>
                              </a:ln>
                              <a:solidFill>
                                <a:schemeClr val="tx1"/>
                              </a:solidFill>
                              <a:effectLst/>
                              <a:latin typeface="KaiTi" panose="02010609060101010101" pitchFamily="49" charset="-122"/>
                              <a:ea typeface="KaiTi" panose="02010609060101010101" pitchFamily="49" charset="-122"/>
                            </a:rPr>
                            <a:t>所需具备的前提条件</a:t>
                          </a: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607312661"/>
                      </a:ext>
                    </a:extLst>
                  </a:tr>
                  <a:tr h="3130435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909" t="-31174" r="-48210" b="-35223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213500" t="-31174" r="-1000" b="-3522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78049402"/>
                      </a:ext>
                    </a:extLst>
                  </a:tr>
                  <a:tr h="1059154">
                    <a:tc>
                      <a:txBody>
                        <a:bodyPr/>
                        <a:lstStyle/>
                        <a:p>
                          <a:endParaRPr lang="zh-CN"/>
                        </a:p>
                      </a:txBody>
                      <a:tcPr horzOverflow="overflow">
                        <a:lnL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blipFill>
                          <a:blip r:embed="rId2"/>
                          <a:stretch>
                            <a:fillRect l="-1909" t="-385714" r="-48210" b="-3571"/>
                          </a:stretch>
                        </a:blipFill>
                      </a:tcPr>
                    </a:tc>
                    <a:tc>
                      <a:txBody>
                        <a:bodyPr/>
                        <a:lstStyle>
                          <a:lvl1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defRPr kumimoji="1" sz="28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1pPr>
                          <a:lvl2pPr>
                            <a:spcBef>
                              <a:spcPct val="20000"/>
                            </a:spcBef>
                            <a:buClr>
                              <a:schemeClr val="hlink"/>
                            </a:buClr>
                            <a:buSzPct val="55000"/>
                            <a:buFont typeface="Wingdings" pitchFamily="2" charset="2"/>
                            <a:defRPr kumimoji="1" sz="24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2pPr>
                          <a:lvl3pPr>
                            <a:spcBef>
                              <a:spcPct val="20000"/>
                            </a:spcBef>
                            <a:buClr>
                              <a:schemeClr val="folHlink"/>
                            </a:buClr>
                            <a:buSzPct val="50000"/>
                            <a:buFont typeface="Wingdings" pitchFamily="2" charset="2"/>
                            <a:defRPr kumimoji="1" sz="2000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3pPr>
                          <a:lvl4pPr>
                            <a:spcBef>
                              <a:spcPct val="20000"/>
                            </a:spcBef>
                            <a:buClr>
                              <a:schemeClr val="accent2"/>
                            </a:buClr>
                            <a:buSzPct val="55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4pPr>
                          <a:lvl5pPr>
                            <a:spcBef>
                              <a:spcPct val="20000"/>
                            </a:spcBef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5pPr>
                          <a:lvl6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6pPr>
                          <a:lvl7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7pPr>
                          <a:lvl8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8pPr>
                          <a:lvl9pPr fontAlgn="base"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accent1"/>
                            </a:buClr>
                            <a:buSzPct val="50000"/>
                            <a:buFont typeface="Wingdings" pitchFamily="2" charset="2"/>
                            <a:defRPr kumimoji="1">
                              <a:solidFill>
                                <a:schemeClr val="tx1"/>
                              </a:solidFill>
                              <a:latin typeface="Tahoma" panose="020B0604030504040204" pitchFamily="34" charset="0"/>
                              <a:ea typeface="宋体" panose="02010600030101010101" pitchFamily="2" charset="-122"/>
                              <a:cs typeface="宋体" panose="02010600030101010101" pitchFamily="2" charset="-122"/>
                            </a:defRPr>
                          </a:lvl9pPr>
                        </a:lstStyle>
                        <a:p>
                          <a:pPr marL="0" marR="0" lvl="0" indent="0" algn="l" defTabSz="914400" rtl="0" eaLnBrk="1" fontAlgn="base" latinLnBrk="0" hangingPunct="1">
                            <a:lnSpc>
                              <a:spcPct val="100000"/>
                            </a:lnSpc>
                            <a:spcBef>
                              <a:spcPct val="20000"/>
                            </a:spcBef>
                            <a:spcAft>
                              <a:spcPct val="0"/>
                            </a:spcAft>
                            <a:buClr>
                              <a:schemeClr val="folHlink"/>
                            </a:buClr>
                            <a:buSzPct val="60000"/>
                            <a:buFont typeface="Wingdings" pitchFamily="2" charset="2"/>
                            <a:buNone/>
                            <a:tabLst/>
                          </a:pPr>
                          <a:endParaRPr kumimoji="1" lang="zh-CN" altLang="en-US" sz="1600" b="0" i="0" u="none" strike="noStrike" cap="none" normalizeH="0" baseline="0" dirty="0">
                            <a:ln>
                              <a:noFill/>
                            </a:ln>
                            <a:solidFill>
                              <a:schemeClr val="tx1"/>
                            </a:solidFill>
                            <a:effectLst/>
                            <a:latin typeface="KaiTi" panose="02010609060101010101" pitchFamily="49" charset="-122"/>
                            <a:ea typeface="KaiTi" panose="02010609060101010101" pitchFamily="49" charset="-122"/>
                          </a:endParaRPr>
                        </a:p>
                      </a:txBody>
                      <a:tcPr horzOverflow="overflow">
                        <a:lnL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1270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285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>
                          <a:noFill/>
                        </a:lnTlToBr>
                        <a:lnBlToTr>
                          <a:noFill/>
                        </a:lnBlToT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2255118074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1527" name="Rectangle 23">
            <a:extLst>
              <a:ext uri="{FF2B5EF4-FFF2-40B4-BE49-F238E27FC236}">
                <a16:creationId xmlns:a16="http://schemas.microsoft.com/office/drawing/2014/main" id="{AE87D810-4BBC-FC49-8A61-66AB0E6F4C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79888" y="3303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529" name="Rectangle 25">
            <a:extLst>
              <a:ext uri="{FF2B5EF4-FFF2-40B4-BE49-F238E27FC236}">
                <a16:creationId xmlns:a16="http://schemas.microsoft.com/office/drawing/2014/main" id="{7BE8E358-C2B7-174D-A9D3-4C3906D73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2113" y="33035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537" name="Rectangle 33">
            <a:extLst>
              <a:ext uri="{FF2B5EF4-FFF2-40B4-BE49-F238E27FC236}">
                <a16:creationId xmlns:a16="http://schemas.microsoft.com/office/drawing/2014/main" id="{85E13D21-223D-DE42-9E70-8D7E6A427C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400" y="16002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1541" name="Rectangle 37">
            <a:extLst>
              <a:ext uri="{FF2B5EF4-FFF2-40B4-BE49-F238E27FC236}">
                <a16:creationId xmlns:a16="http://schemas.microsoft.com/office/drawing/2014/main" id="{36898DE9-8BFA-4A4C-9F97-053C35C9014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19500" y="3009900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65897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DDAF6F-392F-54A6-CF70-54D959AED0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证明用到上节课的课后作业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2-25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 和</a:t>
            </a:r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2-26</a:t>
            </a:r>
            <a:endParaRPr kumimoji="1"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4B035B3-0B1C-62A7-D62B-D4978FB8B576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43491" y="2073197"/>
                <a:ext cx="6872925" cy="4752528"/>
              </a:xfrm>
            </p:spPr>
            <p:txBody>
              <a:bodyPr>
                <a:normAutofit/>
              </a:bodyPr>
              <a:lstStyle/>
              <a:p>
                <a:r>
                  <a:rPr kumimoji="1"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2-25</a:t>
                </a:r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:endParaRPr kumimoji="1"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𝑋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sSub>
                          <m:sSubPr>
                            <m:ctrlPr>
                              <a:rPr lang="en-US" altLang="zh-CN" sz="200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0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0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−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lang="en-US" altLang="zh-CN" sz="20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−</m:t>
                        </m:r>
                      </m:e>
                    </m:nary>
                  </m:oMath>
                </a14:m>
                <a:r>
                  <a:rPr lang="en-US" altLang="zh-CN" sz="20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=0</m:t>
                    </m:r>
                  </m:oMath>
                </a14:m>
                <a:r>
                  <a:rPr lang="zh-CN" altLang="en-US" sz="2000" i="1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 </a:t>
                </a:r>
                <a:endParaRPr lang="en-US" altLang="zh-CN" sz="2000" i="1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 lvl="1"/>
                <a:r>
                  <a:rPr lang="zh-CN" altLang="en-US" sz="20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这是在残差和对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zh-CN" altLang="en-US" sz="20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求</m:t>
                    </m:r>
                  </m:oMath>
                </a14:m>
                <a:r>
                  <a:rPr lang="zh-CN" altLang="en-US" sz="20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一阶条件的结果，教材的公式（</a:t>
                </a:r>
                <a:r>
                  <a:rPr lang="en-US" altLang="zh-CN" sz="20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2-15</a:t>
                </a:r>
                <a:r>
                  <a:rPr lang="zh-CN" altLang="en-US" sz="20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）或者本</a:t>
                </a:r>
                <a:r>
                  <a:rPr lang="en-US" altLang="zh-CN" sz="20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PPT42</a:t>
                </a:r>
                <a:r>
                  <a:rPr lang="zh-CN" altLang="en-US" sz="20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页中</a:t>
                </a:r>
                <a:r>
                  <a:rPr lang="en-US" altLang="zh-CN" sz="20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 </a:t>
                </a:r>
                <a:r>
                  <a:rPr lang="zh-CN" altLang="en-US" sz="20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表明它等于</a:t>
                </a:r>
                <a:r>
                  <a:rPr lang="en-US" altLang="zh-CN" sz="20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0</a:t>
                </a:r>
                <a:r>
                  <a:rPr lang="zh-CN" altLang="en-US" sz="20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。</a:t>
                </a:r>
                <a:endParaRPr lang="en-US" altLang="zh-CN" sz="2000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r>
                  <a:rPr kumimoji="1"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2-26 </a:t>
                </a:r>
                <a:endParaRPr lang="en-US" altLang="zh-CN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𝑌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sub>
                    </m:sSub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=0</m:t>
                    </m:r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 lvl="1"/>
                <a:r>
                  <a:rPr lang="zh-CN" altLang="en-US" sz="20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最后一个等号运用了作业</a:t>
                </a:r>
                <a:r>
                  <a:rPr lang="en-US" altLang="zh-CN" sz="20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2.22</a:t>
                </a:r>
                <a:r>
                  <a:rPr lang="zh-CN" altLang="en-US" sz="20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 和</a:t>
                </a:r>
                <a:r>
                  <a:rPr lang="en-US" altLang="zh-CN" sz="20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2.23</a:t>
                </a:r>
                <a:r>
                  <a:rPr lang="zh-CN" altLang="en-US" sz="20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的结果</a:t>
                </a:r>
                <a:r>
                  <a:rPr lang="zh-CN" altLang="en-US" sz="14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。</a:t>
                </a:r>
                <a:endParaRPr lang="en-US" altLang="zh-CN" sz="1400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endParaRPr lang="en-US" altLang="zh-CN" sz="2000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34B035B3-0B1C-62A7-D62B-D4978FB8B57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3491" y="2073197"/>
                <a:ext cx="6872925" cy="4752528"/>
              </a:xfrm>
              <a:blipFill>
                <a:blip r:embed="rId2"/>
                <a:stretch>
                  <a:fillRect l="-738" t="-5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4" name="墨迹 3">
                <a:extLst>
                  <a:ext uri="{FF2B5EF4-FFF2-40B4-BE49-F238E27FC236}">
                    <a16:creationId xmlns:a16="http://schemas.microsoft.com/office/drawing/2014/main" id="{47229061-537C-75F7-A33C-8D81B4CEF183}"/>
                  </a:ext>
                </a:extLst>
              </p14:cNvPr>
              <p14:cNvContentPartPr/>
              <p14:nvPr/>
            </p14:nvContentPartPr>
            <p14:xfrm>
              <a:off x="2914159" y="2955492"/>
              <a:ext cx="64440" cy="81720"/>
            </p14:xfrm>
          </p:contentPart>
        </mc:Choice>
        <mc:Fallback xmlns="">
          <p:pic>
            <p:nvPicPr>
              <p:cNvPr id="4" name="墨迹 3">
                <a:extLst>
                  <a:ext uri="{FF2B5EF4-FFF2-40B4-BE49-F238E27FC236}">
                    <a16:creationId xmlns:a16="http://schemas.microsoft.com/office/drawing/2014/main" id="{47229061-537C-75F7-A33C-8D81B4CEF18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05159" y="2946852"/>
                <a:ext cx="82080" cy="9936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51016993"/>
      </p:ext>
    </p:extLst>
  </p:cSld>
  <p:clrMapOvr>
    <a:masterClrMapping/>
  </p:clrMapOvr>
  <p:transition spd="med">
    <p:checker/>
  </p:transition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17762" name="Rectangle 2">
                <a:extLst>
                  <a:ext uri="{FF2B5EF4-FFF2-40B4-BE49-F238E27FC236}">
                    <a16:creationId xmlns:a16="http://schemas.microsoft.com/office/drawing/2014/main" id="{EE32BEBF-C113-E742-BB9C-FC2D33761109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306996" y="836712"/>
                <a:ext cx="6934200" cy="998538"/>
              </a:xfrm>
            </p:spPr>
            <p:txBody>
              <a:bodyPr>
                <a:normAutofit fontScale="90000"/>
              </a:bodyPr>
              <a:lstStyle/>
              <a:p>
                <a:pPr algn="ctr"/>
                <a:r>
                  <a:rPr kumimoji="1" lang="en-US" altLang="zh-CN" sz="4000" cap="none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(1)</a:t>
                </a:r>
                <a:r>
                  <a:rPr kumimoji="1" lang="zh-CN" altLang="en-US" sz="4000" cap="none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估计量是</a:t>
                </a:r>
                <a14:m>
                  <m:oMath xmlns:m="http://schemas.openxmlformats.org/officeDocument/2006/math">
                    <m:r>
                      <a:rPr lang="en-US" altLang="zh-CN" sz="40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𝑌</m:t>
                    </m:r>
                    <m:r>
                      <a:rPr lang="zh-CN" altLang="en-US" sz="4000" b="1" i="0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（</m:t>
                    </m:r>
                    <m:r>
                      <a:rPr lang="zh-CN" altLang="en-US" sz="4000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或者</m:t>
                    </m:r>
                    <m:sSub>
                      <m:sSubPr>
                        <m:ctrlPr>
                          <a:rPr lang="en-US" altLang="zh-CN" sz="4000" b="1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4000" b="1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4000" b="1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𝒊</m:t>
                        </m:r>
                      </m:sub>
                    </m:sSub>
                    <m:r>
                      <a:rPr lang="en-US" altLang="zh-CN" sz="4000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sz="4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线性函数</a:t>
                </a:r>
                <a:endParaRPr lang="zh-CN" altLang="en-US" sz="40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17762" name="Rectangle 2">
                <a:extLst>
                  <a:ext uri="{FF2B5EF4-FFF2-40B4-BE49-F238E27FC236}">
                    <a16:creationId xmlns:a16="http://schemas.microsoft.com/office/drawing/2014/main" id="{EE32BEBF-C113-E742-BB9C-FC2D3376110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06996" y="836712"/>
                <a:ext cx="6934200" cy="998538"/>
              </a:xfrm>
              <a:blipFill>
                <a:blip r:embed="rId2"/>
                <a:stretch>
                  <a:fillRect l="-1645" t="-16250" r="-182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7763" name="Rectangle 3">
                <a:extLst>
                  <a:ext uri="{FF2B5EF4-FFF2-40B4-BE49-F238E27FC236}">
                    <a16:creationId xmlns:a16="http://schemas.microsoft.com/office/drawing/2014/main" id="{045DEB1C-5958-AE4E-A717-7065F3DE0C38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447800" y="1988845"/>
                <a:ext cx="6652592" cy="3726156"/>
              </a:xfrm>
            </p:spPr>
            <p:txBody>
              <a:bodyPr>
                <a:no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对总体参数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，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的估计量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kumimoji="1" lang="zh-CN" altLang="en-US" dirty="0">
                        <a:latin typeface="KaiTi" panose="02010609060101010101" pitchFamily="49" charset="-122"/>
                        <a:ea typeface="KaiTi" panose="02010609060101010101" pitchFamily="49" charset="-122"/>
                      </a:rPr>
                      <m:t>，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是一个随机变量，随着样本选择的不同而发生变动。后面的公式推导表明：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kumimoji="1" lang="zh-CN" altLang="en-US" dirty="0">
                        <a:latin typeface="KaiTi" panose="02010609060101010101" pitchFamily="49" charset="-122"/>
                        <a:ea typeface="KaiTi" panose="02010609060101010101" pitchFamily="49" charset="-122"/>
                      </a:rPr>
                      <m:t>，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是</a:t>
                </a:r>
                <a:r>
                  <a:rPr lang="zh-CN" altLang="en-US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正态分布随机变量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𝑌</m:t>
                    </m:r>
                  </m:oMath>
                </a14:m>
                <a:r>
                  <a:rPr lang="zh-CN" altLang="en-US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的线性函数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，因此，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kumimoji="1" lang="zh-CN" altLang="en-US" dirty="0">
                        <a:latin typeface="KaiTi" panose="02010609060101010101" pitchFamily="49" charset="-122"/>
                        <a:ea typeface="KaiTi" panose="02010609060101010101" pitchFamily="49" charset="-122"/>
                      </a:rPr>
                      <m:t>，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也服从正态分布。</a:t>
                </a:r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由于总体随机误差项的方差通常是未知的，用样本方差代替，于是对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m:rPr>
                        <m:nor/>
                      </m:rPr>
                      <a:rPr kumimoji="1" lang="zh-CN" altLang="en-US" dirty="0">
                        <a:latin typeface="KaiTi" panose="02010609060101010101" pitchFamily="49" charset="-122"/>
                        <a:ea typeface="KaiTi" panose="02010609060101010101" pitchFamily="49" charset="-122"/>
                      </a:rPr>
                      <m:t>，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kumimoji="1" lang="zh-CN" altLang="en-US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显著不为零的</m:t>
                    </m:r>
                  </m:oMath>
                </a14:m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假设检验时，采取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t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统计量（自由度为</a:t>
                </a:r>
                <a14:m>
                  <m:oMath xmlns:m="http://schemas.openxmlformats.org/officeDocument/2006/math"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𝑛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−2</m:t>
                    </m:r>
                  </m:oMath>
                </a14:m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）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17763" name="Rectangle 3">
                <a:extLst>
                  <a:ext uri="{FF2B5EF4-FFF2-40B4-BE49-F238E27FC236}">
                    <a16:creationId xmlns:a16="http://schemas.microsoft.com/office/drawing/2014/main" id="{045DEB1C-5958-AE4E-A717-7065F3DE0C3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7800" y="1988845"/>
                <a:ext cx="6652592" cy="3726156"/>
              </a:xfrm>
              <a:blipFill>
                <a:blip r:embed="rId3"/>
                <a:stretch>
                  <a:fillRect l="-954" r="-3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7764" name="Rectangle 4">
            <a:extLst>
              <a:ext uri="{FF2B5EF4-FFF2-40B4-BE49-F238E27FC236}">
                <a16:creationId xmlns:a16="http://schemas.microsoft.com/office/drawing/2014/main" id="{B012A46B-9F9A-1648-886D-85BDDC22EF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19338" y="29860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0936005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177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77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77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7762" grpId="0" autoUpdateAnimBg="0"/>
      <p:bldP spid="117763" grpId="0" build="p" autoUpdateAnimBg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394" name="Rectangle 10">
                <a:extLst>
                  <a:ext uri="{FF2B5EF4-FFF2-40B4-BE49-F238E27FC236}">
                    <a16:creationId xmlns:a16="http://schemas.microsoft.com/office/drawing/2014/main" id="{04509552-9A43-B54A-8134-4E66839ABB87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cap="none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(1)</a:t>
                </a:r>
                <a:r>
                  <a:rPr kumimoji="1" lang="zh-CN" altLang="en-US" cap="none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估计量是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𝑌</m:t>
                    </m:r>
                    <m:r>
                      <a:rPr lang="zh-CN" altLang="en-US" b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（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或者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𝒊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线性函数</a:t>
                </a:r>
                <a:endParaRPr lang="zh-CN" altLang="en-US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394" name="Rectangle 10">
                <a:extLst>
                  <a:ext uri="{FF2B5EF4-FFF2-40B4-BE49-F238E27FC236}">
                    <a16:creationId xmlns:a16="http://schemas.microsoft.com/office/drawing/2014/main" id="{04509552-9A43-B54A-8134-4E66839AB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2" t="-132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50863751-B80B-214D-9A97-638358EAD5C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043609" y="1853756"/>
                <a:ext cx="7488832" cy="4199726"/>
              </a:xfrm>
            </p:spPr>
            <p:txBody>
              <a:bodyPr>
                <a:normAutofit fontScale="85000" lnSpcReduction="10000"/>
              </a:bodyPr>
              <a:lstStyle/>
              <a:p>
                <a:pPr lvl="1">
                  <a:lnSpc>
                    <a:spcPct val="150000"/>
                  </a:lnSpc>
                </a:pPr>
                <a:r>
                  <a:rPr lang="zh-CN" altLang="en-US" sz="2800" dirty="0">
                    <a:ea typeface="KaiTi" panose="02010609060101010101" pitchFamily="49" charset="-122"/>
                  </a:rPr>
                  <a:t>可以证明</a:t>
                </a:r>
                <a:r>
                  <a:rPr lang="zh-CN" altLang="en-US" sz="2000" dirty="0">
                    <a:ea typeface="KaiTi" panose="02010609060101010101" pitchFamily="49" charset="-122"/>
                  </a:rPr>
                  <a:t>：</a:t>
                </a:r>
                <a:endParaRPr lang="en-US" altLang="zh-CN" sz="2000" dirty="0">
                  <a:ea typeface="KaiTi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=</m:t>
                        </m:r>
                      </m:e>
                    </m:nary>
                    <m:r>
                      <m:rPr>
                        <m:nor/>
                      </m:rPr>
                      <a:rPr lang="en-US" altLang="zh-CN" sz="2000" dirty="0">
                        <a:ea typeface="KaiTi" panose="02010609060101010101" pitchFamily="49" charset="-122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=</m:t>
                        </m:r>
                      </m:e>
                    </m:nary>
                    <m:r>
                      <m:rPr>
                        <m:nor/>
                      </m:rPr>
                      <a:rPr lang="en-US" altLang="zh-CN" sz="2000" dirty="0">
                        <a:ea typeface="KaiTi" panose="02010609060101010101" pitchFamily="49" charset="-122"/>
                      </a:rPr>
                      <m:t> 0</m:t>
                    </m:r>
                    <m:r>
                      <a:rPr lang="zh-CN" altLang="en-US" sz="2000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     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=</m:t>
                        </m:r>
                      </m:e>
                    </m:nary>
                  </m:oMath>
                </a14:m>
                <a:r>
                  <a:rPr lang="en-US" altLang="zh-CN" sz="20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=</m:t>
                        </m:r>
                      </m:e>
                    </m:nary>
                    <m:r>
                      <a:rPr lang="en-US" altLang="zh-CN" sz="20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  </m:t>
                    </m:r>
                  </m:oMath>
                </a14:m>
                <a:endParaRPr lang="en-US" altLang="zh-CN" sz="2000" b="0" i="1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 marL="457200" lvl="1" indent="0">
                  <a:lnSpc>
                    <a:spcPct val="150000"/>
                  </a:lnSpc>
                  <a:buNone/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 </m:t>
                    </m:r>
                  </m:oMath>
                </a14:m>
                <a:r>
                  <a:rPr lang="zh-CN" altLang="en-US" sz="24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其中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𝑥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𝑋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400" b="0" i="1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. </a:t>
                </a:r>
                <a:r>
                  <a:rPr lang="zh-CN" altLang="en-US" sz="2400" b="0" i="1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 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𝑦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−</m:t>
                        </m:r>
                        <m:acc>
                          <m:accPr>
                            <m:chr m:val="̅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𝑌</m:t>
                            </m:r>
                          </m:e>
                        </m:acc>
                      </m:e>
                    </m:d>
                  </m:oMath>
                </a14:m>
                <a:endParaRPr lang="en-US" altLang="zh-CN" sz="2800" i="1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sz="2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8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d>
                              <m:d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dPr>
                              <m:e>
                                <m:d>
                                  <m:d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</m:d>
                                <m:d>
                                  <m:d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𝑌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𝑌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</m:d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en-US" altLang="zh-CN" sz="2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𝑋</m:t>
                                        </m:r>
                                      </m:e>
                                      <m:sub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𝑖</m:t>
                                        </m:r>
                                      </m:sub>
                                    </m:sSub>
                                    <m:r>
                                      <a:rPr lang="en-US" altLang="zh-CN" sz="2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−</m:t>
                                    </m:r>
                                    <m:acc>
                                      <m:accPr>
                                        <m:chr m:val="̅"/>
                                        <m:ctrlPr>
                                          <a:rPr lang="en-US" altLang="zh-CN" sz="28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8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𝑋</m:t>
                                        </m:r>
                                      </m:e>
                                    </m:acc>
                                  </m:e>
                                </m:d>
                              </m:e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den>
                    </m:f>
                    <m:r>
                      <a:rPr lang="en-US" altLang="zh-CN" sz="280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  <m:r>
                      <a:rPr lang="zh-CN" altLang="en-US" sz="28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</m:t>
                    </m:r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r>
                  <a:rPr lang="en-US" altLang="zh-CN" sz="28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𝑌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8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</m:oMath>
                </a14:m>
                <a:r>
                  <a:rPr lang="en-US" altLang="zh-CN" sz="28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CN" sz="280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28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altLang="zh-CN" sz="2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𝑌</m:t>
                            </m:r>
                          </m:e>
                        </m:nary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  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其中：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=</a:t>
                </a:r>
                <a:r>
                  <a:rPr lang="en-US" altLang="zh-CN" sz="28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80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endParaRPr lang="zh-CN" altLang="en-US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50863751-B80B-214D-9A97-638358EAD5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43609" y="1853756"/>
                <a:ext cx="7488832" cy="4199726"/>
              </a:xfr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791516993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4" grpId="0" animBg="1" autoUpdateAnimBg="0"/>
      <p:bldP spid="16387" grpId="0" build="p" autoUpdateAnimBg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394" name="Rectangle 10">
                <a:extLst>
                  <a:ext uri="{FF2B5EF4-FFF2-40B4-BE49-F238E27FC236}">
                    <a16:creationId xmlns:a16="http://schemas.microsoft.com/office/drawing/2014/main" id="{04509552-9A43-B54A-8134-4E66839ABB87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en-US" altLang="zh-CN" cap="none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(1)</a:t>
                </a:r>
                <a:r>
                  <a:rPr kumimoji="1" lang="zh-CN" altLang="en-US" cap="none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估计量是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𝑌</m:t>
                    </m:r>
                    <m:r>
                      <a:rPr lang="zh-CN" altLang="en-US" b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（</m:t>
                    </m:r>
                    <m:r>
                      <a:rPr lang="zh-CN" altLang="en-US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或者</m:t>
                    </m:r>
                    <m:sSub>
                      <m:sSubPr>
                        <m:ctrlPr>
                          <a:rPr lang="en-US" altLang="zh-CN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𝒊</m:t>
                        </m:r>
                      </m:sub>
                    </m:sSub>
                    <m:r>
                      <a:rPr lang="en-US" altLang="zh-CN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)</m:t>
                    </m:r>
                  </m:oMath>
                </a14:m>
                <a:r>
                  <a:rPr lang="zh-CN" altLang="en-US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线性函数</a:t>
                </a:r>
                <a:endParaRPr lang="zh-CN" altLang="en-US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394" name="Rectangle 10">
                <a:extLst>
                  <a:ext uri="{FF2B5EF4-FFF2-40B4-BE49-F238E27FC236}">
                    <a16:creationId xmlns:a16="http://schemas.microsoft.com/office/drawing/2014/main" id="{04509552-9A43-B54A-8134-4E66839ABB8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2" t="-132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50863751-B80B-214D-9A97-638358EAD5C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443491" y="1988840"/>
                <a:ext cx="6656901" cy="4064641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zh-CN" altLang="en-US" sz="2400" dirty="0">
                    <a:ea typeface="KaiTi" panose="02010609060101010101" pitchFamily="49" charset="-122"/>
                  </a:rPr>
                  <a:t>可以证明：</a:t>
                </a:r>
                <a:endParaRPr lang="en-US" altLang="zh-CN" sz="2400" dirty="0">
                  <a:ea typeface="KaiTi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0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0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sz="2000" b="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acc>
                      <m:accPr>
                        <m:chr m:val="̅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𝑌</m:t>
                        </m:r>
                      </m:e>
                    </m:acc>
                    <m:r>
                      <a:rPr lang="en-US" altLang="zh-CN" sz="20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−</m:t>
                    </m:r>
                    <m:sSub>
                      <m:sSubPr>
                        <m:ctrlPr>
                          <a:rPr kumimoji="1" lang="en-US" altLang="zh-CN" sz="20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0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0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sz="20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  <m:acc>
                      <m:accPr>
                        <m:chr m:val="̅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𝑋</m:t>
                        </m:r>
                      </m:e>
                    </m:acc>
                  </m:oMath>
                </a14:m>
                <a:endParaRPr lang="en-US" altLang="zh-CN" sz="2000" b="0" i="1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𝑛</m:t>
                        </m:r>
                      </m:den>
                    </m:f>
                  </m:oMath>
                </a14:m>
                <a:r>
                  <a:rPr lang="en-US" altLang="zh-CN" sz="20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r>
                  <a:rPr lang="en-US" altLang="zh-CN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-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acc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𝑋</m:t>
                        </m:r>
                      </m:e>
                    </m:acc>
                    <m:r>
                      <a:rPr lang="en-US" altLang="zh-CN" sz="20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d>
                          <m:dPr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altLang="zh-CN" sz="20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𝑛</m:t>
                                </m:r>
                              </m:den>
                            </m:f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𝑘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  <m:acc>
                              <m:accPr>
                                <m:chr m:val="̅"/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𝑋</m:t>
                                </m:r>
                              </m:e>
                            </m:acc>
                          </m:e>
                        </m:d>
                      </m:e>
                    </m:nary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𝑌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2000" i="1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altLang="zh-CN" sz="2000" b="0" i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00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2000" i="1" dirty="0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𝑤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2000" b="0" i="1" dirty="0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</m:oMath>
                </a14:m>
                <a:endParaRPr lang="en-US" altLang="zh-CN" sz="20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𝑤</m:t>
                        </m:r>
                      </m:e>
                      <m:sub>
                        <m:r>
                          <a:rPr lang="en-US" altLang="zh-CN" sz="20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000" b="0" i="0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</m:oMath>
                </a14:m>
                <a:r>
                  <a:rPr lang="en-US" altLang="zh-CN" sz="20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𝑛</m:t>
                            </m:r>
                          </m:den>
                        </m:f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𝑘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acc>
                          <m:accPr>
                            <m:chr m:val="̅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𝑋</m:t>
                            </m:r>
                          </m:e>
                        </m:acc>
                      </m:e>
                    </m:d>
                  </m:oMath>
                </a14:m>
                <a:r>
                  <a:rPr lang="en-US" altLang="zh-CN" sz="2000" dirty="0">
                    <a:ea typeface="KaiTi" panose="02010609060101010101" pitchFamily="49" charset="-122"/>
                  </a:rPr>
                  <a:t>.      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𝑘</m:t>
                        </m:r>
                      </m:e>
                      <m:sub>
                        <m: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=</a:t>
                </a:r>
                <a:r>
                  <a:rPr lang="en-US" altLang="zh-CN" sz="20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0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endParaRPr lang="en-US" altLang="zh-CN" sz="20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>
                  <a:lnSpc>
                    <a:spcPct val="150000"/>
                  </a:lnSpc>
                </a:pPr>
                <a:endParaRPr lang="zh-CN" altLang="en-US" sz="20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6387" name="Rectangle 3">
                <a:extLst>
                  <a:ext uri="{FF2B5EF4-FFF2-40B4-BE49-F238E27FC236}">
                    <a16:creationId xmlns:a16="http://schemas.microsoft.com/office/drawing/2014/main" id="{50863751-B80B-214D-9A97-638358EAD5C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3491" y="1988840"/>
                <a:ext cx="6656901" cy="4064641"/>
              </a:xfrm>
              <a:blipFill>
                <a:blip r:embed="rId3"/>
                <a:stretch>
                  <a:fillRect l="-1143" b="-934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文本框 1">
            <a:extLst>
              <a:ext uri="{FF2B5EF4-FFF2-40B4-BE49-F238E27FC236}">
                <a16:creationId xmlns:a16="http://schemas.microsoft.com/office/drawing/2014/main" id="{24AF5787-4B66-304F-A0AB-11D0FDD4B8A3}"/>
              </a:ext>
            </a:extLst>
          </p:cNvPr>
          <p:cNvSpPr txBox="1"/>
          <p:nvPr/>
        </p:nvSpPr>
        <p:spPr>
          <a:xfrm>
            <a:off x="4120055" y="2979683"/>
            <a:ext cx="6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95300567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3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394" grpId="0" animBg="1" autoUpdateAnimBg="0"/>
      <p:bldP spid="16387" grpId="0" build="p" autoUpdateAnimBg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56FFC8-4482-B748-848B-350C114188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zh-CN" altLang="en-US" sz="3600" cap="none" dirty="0">
                <a:latin typeface="KaiTi" panose="02010609060101010101" pitchFamily="49" charset="-122"/>
                <a:ea typeface="KaiTi" panose="02010609060101010101" pitchFamily="49" charset="-122"/>
              </a:rPr>
              <a:t>（</a:t>
            </a:r>
            <a:r>
              <a:rPr kumimoji="1" lang="en-US" altLang="zh-CN" sz="3600" cap="none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kumimoji="1" lang="zh-CN" altLang="en-US" sz="3600" cap="none" dirty="0">
                <a:latin typeface="KaiTi" panose="02010609060101010101" pitchFamily="49" charset="-122"/>
                <a:ea typeface="KaiTi" panose="02010609060101010101" pitchFamily="49" charset="-122"/>
              </a:rPr>
              <a:t>）估计量</a:t>
            </a:r>
            <a:r>
              <a:rPr kumimoji="1"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无偏性的证明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19DB92A-CD9A-F84D-BDA5-546C8D6AC1C5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43491" y="2015733"/>
                <a:ext cx="6656901" cy="4037747"/>
              </a:xfrm>
            </p:spPr>
            <p:txBody>
              <a:bodyPr>
                <a:normAutofit fontScale="92500" lnSpcReduction="10000"/>
              </a:bodyPr>
              <a:lstStyle/>
              <a:p>
                <a:pPr>
                  <a:lnSpc>
                    <a:spcPct val="100000"/>
                  </a:lnSpc>
                </a:pPr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总体参数为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</m:t>
                    </m:r>
                  </m:oMath>
                </a14:m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，对应的估计量为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。</a:t>
                </a:r>
                <a:r>
                  <a:rPr lang="zh-CN" altLang="en-US" dirty="0">
                    <a:ea typeface="KaiTi" panose="02010609060101010101" pitchFamily="49" charset="-122"/>
                  </a:rPr>
                  <a:t>证明：</a:t>
                </a:r>
                <a14:m>
                  <m:oMath xmlns:m="http://schemas.openxmlformats.org/officeDocument/2006/math">
                    <m:r>
                      <a:rPr lang="en-US" altLang="zh-CN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𝐸</m:t>
                    </m:r>
                    <m:r>
                      <a:rPr lang="en-US" altLang="zh-CN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)=</m:t>
                    </m:r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dirty="0">
                  <a:ea typeface="KaiTi" panose="02010609060101010101" pitchFamily="49" charset="-122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zh-CN" altLang="en-US" sz="1800" dirty="0" smtClean="0">
                        <a:ea typeface="KaiTi" panose="02010609060101010101" pitchFamily="49" charset="-122"/>
                      </a:rPr>
                      <m:t>因为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=</m:t>
                        </m:r>
                      </m:e>
                    </m:nary>
                    <m:r>
                      <m:rPr>
                        <m:nor/>
                      </m:rPr>
                      <a:rPr lang="en-US" altLang="zh-CN" sz="1800" dirty="0">
                        <a:ea typeface="KaiTi" panose="02010609060101010101" pitchFamily="49" charset="-122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=</m:t>
                        </m:r>
                      </m:e>
                    </m:nary>
                    <m:r>
                      <a:rPr lang="en-US" altLang="zh-CN" sz="18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nary>
                    <m:r>
                      <a:rPr lang="en-US" altLang="zh-CN" sz="18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   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=</m:t>
                        </m:r>
                      </m:e>
                    </m:nary>
                    <m:r>
                      <m:rPr>
                        <m:nor/>
                      </m:rPr>
                      <a:rPr lang="en-US" altLang="zh-CN" sz="1800" dirty="0">
                        <a:ea typeface="KaiTi" panose="02010609060101010101" pitchFamily="49" charset="-122"/>
                      </a:rPr>
                      <m:t> </m:t>
                    </m:r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=</m:t>
                        </m:r>
                      </m:e>
                    </m:nary>
                    <m:r>
                      <m:rPr>
                        <m:nor/>
                      </m:rPr>
                      <a:rPr lang="en-US" altLang="zh-CN" sz="1800" dirty="0">
                        <a:ea typeface="KaiTi" panose="02010609060101010101" pitchFamily="49" charset="-122"/>
                      </a:rPr>
                      <m:t> 0</m:t>
                    </m:r>
                  </m:oMath>
                </a14:m>
                <a:endParaRPr lang="en-US" altLang="zh-CN" sz="1800" i="1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𝐸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(</m:t>
                    </m:r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1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1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)=</m:t>
                    </m:r>
                    <m:r>
                      <a:rPr lang="en-US" altLang="zh-CN" sz="18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𝐸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den>
                        </m:f>
                        <m:r>
                          <m:rPr>
                            <m:nor/>
                          </m:rPr>
                          <a:rPr lang="en-US" altLang="zh-CN" sz="1800" dirty="0">
                            <a:ea typeface="KaiTi" panose="02010609060101010101" pitchFamily="49" charset="-122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𝑦</m:t>
                            </m:r>
                          </m:e>
                          <m:sub>
                            <m:r>
                              <a:rPr lang="en-US" altLang="zh-CN" sz="1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r>
                      <a:rPr lang="en-US" altLang="zh-CN" sz="18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𝐸</m:t>
                    </m:r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den>
                        </m:f>
                        <m:r>
                          <m:rPr>
                            <m:nor/>
                          </m:rPr>
                          <a:rPr lang="en-US" altLang="zh-CN" sz="1800" dirty="0">
                            <a:ea typeface="KaiTi" panose="02010609060101010101" pitchFamily="49" charset="-122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sz="1800" i="1" dirty="0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𝑌</m:t>
                            </m:r>
                          </m:e>
                          <m:sub>
                            <m:r>
                              <a:rPr lang="en-US" altLang="zh-CN" sz="1800" b="0" i="1" dirty="0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800" b="0" i="1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1800" b="0" i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</m:oMath>
                </a14:m>
                <a:r>
                  <a:rPr lang="en-US" altLang="zh-CN" sz="18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𝐸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den>
                        </m:f>
                        <m:r>
                          <m:rPr>
                            <m:nor/>
                          </m:rPr>
                          <a:rPr lang="en-US" altLang="zh-CN" sz="1800" dirty="0">
                            <a:ea typeface="KaiTi" panose="02010609060101010101" pitchFamily="49" charset="-122"/>
                          </a:rPr>
                          <m:t> </m:t>
                        </m:r>
                      </m:e>
                    </m:d>
                    <m:d>
                      <m:dPr>
                        <m:ctrlPr>
                          <a:rPr lang="en-US" altLang="zh-CN" sz="18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+</m:t>
                            </m:r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2</m:t>
                            </m:r>
                          </m:sub>
                        </m:sSub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𝑋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18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dirty="0">
                    <a:ea typeface="KaiTi" panose="02010609060101010101" pitchFamily="49" charset="-122"/>
                  </a:rPr>
                  <a:t> </a:t>
                </a:r>
                <a:endParaRPr lang="en-US" altLang="zh-CN" sz="1800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180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</m:oMath>
                </a14:m>
                <a:r>
                  <a:rPr lang="en-US" altLang="zh-CN" sz="18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8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𝐸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den>
                        </m:f>
                        <m:r>
                          <m:rPr>
                            <m:nor/>
                          </m:rPr>
                          <a:rPr lang="en-US" altLang="zh-CN" sz="1800" dirty="0">
                            <a:ea typeface="KaiTi" panose="02010609060101010101" pitchFamily="49" charset="-122"/>
                          </a:rPr>
                          <m:t> </m:t>
                        </m:r>
                      </m:e>
                    </m:d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+</m:t>
                            </m:r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2</m:t>
                            </m:r>
                          </m:sub>
                        </m:sSub>
                        <m:d>
                          <m:dPr>
                            <m:ctrlPr>
                              <a:rPr lang="en-US" altLang="zh-CN" sz="1800" b="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acc>
                              <m:accPr>
                                <m:chr m:val="̅"/>
                                <m:ctrlPr>
                                  <a:rPr lang="en-US" altLang="zh-CN" sz="180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8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𝑋</m:t>
                                </m:r>
                              </m:e>
                            </m:acc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a:rPr lang="en-US" altLang="zh-CN" sz="18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+</m:t>
                        </m:r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8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</m:t>
                    </m:r>
                  </m:oMath>
                </a14:m>
                <a:endParaRPr lang="en-US" altLang="zh-CN" sz="1800" i="1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 lvl="1">
                  <a:lnSpc>
                    <a:spcPct val="100000"/>
                  </a:lnSpc>
                </a:pPr>
                <a14:m>
                  <m:oMath xmlns:m="http://schemas.openxmlformats.org/officeDocument/2006/math">
                    <m:r>
                      <a:rPr lang="en-US" altLang="zh-CN" sz="180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0+0+</m:t>
                    </m:r>
                  </m:oMath>
                </a14:m>
                <a:r>
                  <a:rPr lang="en-US" altLang="zh-CN" sz="18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𝐸</m:t>
                    </m:r>
                    <m:d>
                      <m:d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18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den>
                        </m:f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𝑥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800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+0</m:t>
                    </m:r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=</a:t>
                </a:r>
                <a:r>
                  <a:rPr lang="en-US" altLang="zh-CN" sz="18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1800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>
                  <a:lnSpc>
                    <a:spcPct val="100000"/>
                  </a:lnSpc>
                </a:pPr>
                <a:endParaRPr kumimoji="1" lang="en-US" altLang="zh-CN" i="1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>
                  <a:lnSpc>
                    <a:spcPct val="100000"/>
                  </a:lnSpc>
                </a:pPr>
                <a:r>
                  <a:rPr kumimoji="1" lang="zh-CN" altLang="en-US" dirty="0">
                    <a:ea typeface="KaiTi" panose="02010609060101010101" pitchFamily="49" charset="-122"/>
                  </a:rPr>
                  <a:t>推论（用于方差推导）：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40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sz="24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2400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−</m:t>
                    </m:r>
                  </m:oMath>
                </a14:m>
                <a:r>
                  <a:rPr lang="en-US" altLang="zh-CN" sz="24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</m:oMath>
                </a14:m>
                <a:r>
                  <a:rPr lang="en-US" altLang="zh-CN" sz="24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r>
                  <a:rPr lang="en-US" altLang="zh-CN" sz="24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919DB92A-CD9A-F84D-BDA5-546C8D6AC1C5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3491" y="2015733"/>
                <a:ext cx="6656901" cy="4037747"/>
              </a:xfrm>
              <a:blipFill>
                <a:blip r:embed="rId2"/>
                <a:stretch>
                  <a:fillRect l="-762" t="-1567" b="-131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75889889"/>
      </p:ext>
    </p:extLst>
  </p:cSld>
  <p:clrMapOvr>
    <a:masterClrMapping/>
  </p:clrMapOvr>
  <p:transition spd="med">
    <p:checker/>
  </p:transition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FFDF01-D3D7-2543-8FC5-66E7A86E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OLS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估计量的方差和标准误</a:t>
            </a:r>
            <a:b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C3BBA0-5FAD-4543-82A6-5CD355821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pPr marL="1438275" lvl="0" indent="-1438275" defTabSz="914400" fontAlgn="base">
                  <a:spcBef>
                    <a:spcPct val="20000"/>
                  </a:spcBef>
                  <a:spcAft>
                    <a:spcPct val="0"/>
                  </a:spcAft>
                  <a:buClr>
                    <a:schemeClr val="folHlink"/>
                  </a:buClr>
                  <a:buSzPct val="60000"/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kumimoji="1" lang="en-US" altLang="zh-CN" sz="2800" i="1" dirty="0" smtClean="0"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𝑉𝑎𝑟</m:t>
                      </m:r>
                      <m:d>
                        <m:dPr>
                          <m:ctrlPr>
                            <a:rPr kumimoji="1" lang="en-US" altLang="zh-CN" sz="2800" i="1" dirty="0"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 dirty="0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800" i="1" dirty="0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800" i="1" dirty="0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800" i="1" dirty="0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dirty="0"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𝑋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num>
                        <m:den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𝑛</m:t>
                          </m:r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  <m:sSup>
                        <m:sSup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</m:ctrlPr>
                        </m:sSupPr>
                        <m:e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𝜎</m:t>
                          </m:r>
                        </m:e>
                        <m:sup>
                          <m:r>
                            <a:rPr kumimoji="1" lang="en-US" altLang="zh-CN" sz="2800" i="1"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2</m:t>
                          </m:r>
                        </m:sup>
                      </m:sSup>
                      <m:r>
                        <a:rPr kumimoji="1" lang="zh-CN" altLang="en-US" sz="2800" b="0" i="1" smtClean="0"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           </m:t>
                      </m:r>
                      <m:r>
                        <a:rPr kumimoji="1" lang="en-US" altLang="zh-CN" sz="2800" i="1" dirty="0"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𝑉𝑎𝑟</m:t>
                      </m:r>
                      <m:d>
                        <m:dPr>
                          <m:ctrlPr>
                            <a:rPr kumimoji="1" lang="en-US" altLang="zh-CN" sz="2800" i="1" dirty="0"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kumimoji="1" lang="en-US" altLang="zh-CN" sz="2800" i="1" dirty="0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kumimoji="1" lang="en-US" altLang="zh-CN" sz="2800" i="1" dirty="0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accPr>
                                <m:e>
                                  <m:r>
                                    <a:rPr kumimoji="1" lang="en-US" altLang="zh-CN" sz="2800" i="1" dirty="0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𝑏</m:t>
                                  </m:r>
                                </m:e>
                              </m:acc>
                            </m:e>
                            <m:sub>
                              <m:r>
                                <a:rPr kumimoji="1" lang="en-US" altLang="zh-CN" sz="2800" b="0" i="1" dirty="0" smtClean="0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kumimoji="1" lang="en-US" altLang="zh-CN" sz="2800" dirty="0"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=</m:t>
                      </m:r>
                      <m:f>
                        <m:fPr>
                          <m:ctrlPr>
                            <a:rPr kumimoji="1" lang="en-US" altLang="zh-CN" sz="2800" i="1"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kumimoji="1" lang="en-US" altLang="zh-CN" sz="2800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</m:ctrlPr>
                            </m:sSupPr>
                            <m:e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kumimoji="1" lang="en-US" altLang="zh-CN" sz="2800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nary>
                            <m:naryPr>
                              <m:chr m:val="∑"/>
                              <m:subHide m:val="on"/>
                              <m:supHide m:val="on"/>
                              <m:ctrlPr>
                                <a:rPr lang="en-US" altLang="zh-CN" sz="2800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</m:ctrlPr>
                            </m:naryPr>
                            <m:sub/>
                            <m:sup/>
                            <m:e>
                              <m:sSubSup>
                                <m:sSubSupPr>
                                  <m:ctrlPr>
                                    <a:rPr lang="en-US" altLang="zh-CN" sz="28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sSubSupPr>
                                <m:e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𝑖</m:t>
                                  </m:r>
                                </m:sub>
                                <m:sup>
                                  <m:r>
                                    <a:rPr lang="en-US" altLang="zh-CN" sz="2800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2</m:t>
                                  </m:r>
                                </m:sup>
                              </m:sSubSup>
                            </m:e>
                          </m:nary>
                        </m:den>
                      </m:f>
                    </m:oMath>
                  </m:oMathPara>
                </a14:m>
                <a:endParaRPr kumimoji="1"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kumimoji="1"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标准误</a:t>
                </a:r>
                <a:endParaRPr kumimoji="1"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𝑠𝑒</m:t>
                    </m:r>
                    <m:d>
                      <m:dPr>
                        <m:ctrlPr>
                          <a:rPr kumimoji="1" lang="en-US" altLang="zh-CN" sz="2800" b="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2800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sz="280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radPr>
                      <m:deg/>
                      <m:e>
                        <m:r>
                          <a:rPr kumimoji="1" lang="en-US" altLang="zh-CN" sz="2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𝑉𝑎𝑟</m:t>
                        </m:r>
                        <m:d>
                          <m:dPr>
                            <m:ctrlPr>
                              <a:rPr kumimoji="1" lang="en-US" altLang="zh-CN" sz="2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2800" i="1" dirty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800" i="1" dirty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800" b="0" i="1" dirty="0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rad>
                    <m:r>
                      <a:rPr kumimoji="1" lang="zh-CN" altLang="en-US" sz="2800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     </m:t>
                    </m:r>
                    <m:r>
                      <a:rPr kumimoji="1" lang="en-US" altLang="zh-CN" sz="28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𝑠𝑒</m:t>
                    </m:r>
                    <m:d>
                      <m:d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8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8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28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radPr>
                      <m:deg/>
                      <m:e>
                        <m:r>
                          <a:rPr kumimoji="1" lang="en-US" altLang="zh-CN" sz="2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𝑉𝑎𝑟</m:t>
                        </m:r>
                        <m:d>
                          <m:dPr>
                            <m:ctrlPr>
                              <a:rPr kumimoji="1" lang="en-US" altLang="zh-CN" sz="2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8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2800" i="1" dirty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800" i="1" dirty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8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rad>
                  </m:oMath>
                </a14:m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8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CN" altLang="en-US" sz="28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8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8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8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8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800" b="0" i="1" smtClean="0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. </a:t>
                </a:r>
                <a:endParaRPr lang="en-US" altLang="zh-CN" sz="2800" i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C3BBA0-5FAD-4543-82A6-5CD355821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6" t="-11722" b="-732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545306"/>
      </p:ext>
    </p:extLst>
  </p:cSld>
  <p:clrMapOvr>
    <a:masterClrMapping/>
  </p:clrMapOvr>
  <p:transition spd="med">
    <p:checker/>
  </p:transition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BFFDF01-D3D7-2543-8FC5-66E7A86ECC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OLS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估计量的方差和标准误</a:t>
            </a:r>
            <a:b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C3BBA0-5FAD-4543-82A6-5CD3558219AC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43491" y="1916833"/>
                <a:ext cx="6944933" cy="3549514"/>
              </a:xfrm>
            </p:spPr>
            <p:txBody>
              <a:bodyPr>
                <a:noAutofit/>
              </a:bodyPr>
              <a:lstStyle/>
              <a:p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CN" altLang="en-US" sz="2400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sz="2400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sz="24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400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i="1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  <m:r>
                      <m:rPr>
                        <m:nor/>
                      </m:rPr>
                      <a:rPr lang="en-US" altLang="zh-CN" sz="2400" dirty="0">
                        <a:latin typeface="KaiTi" panose="02010609060101010101" pitchFamily="49" charset="-122"/>
                        <a:ea typeface="KaiTi" panose="02010609060101010101" pitchFamily="49" charset="-122"/>
                      </a:rPr>
                      <m:t>.</m:t>
                    </m:r>
                    <m:r>
                      <a:rPr lang="zh-CN" altLang="en-US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  </m:t>
                    </m:r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Sup>
                          <m:sSubSup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sz="2400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nary>
                  </m:oMath>
                </a14:m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是残差平方和，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Y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的真实值与估计值的差的平方和，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𝑛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−2</m:t>
                    </m:r>
                  </m:oMath>
                </a14:m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是自由度。</a:t>
                </a:r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是回归标准误，用以衡量估计回归线的拟合优度，</a:t>
                </a:r>
                <a:r>
                  <a:rPr lang="zh-CN" altLang="en-US" sz="2400" dirty="0"/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zh-CN" altLang="en-US" sz="24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zh-CN" altLang="en-US" sz="2400" i="1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值越小，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Y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的实际值与回归模型得到的估计值约接近。</a:t>
                </a:r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注意回归标准误与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Y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的标准差不一样</a:t>
                </a:r>
              </a:p>
              <a:p>
                <a:pPr marL="0" indent="0">
                  <a:buNone/>
                </a:pPr>
                <a:endParaRPr lang="en-US" altLang="zh-CN" i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14C3BBA0-5FAD-4543-82A6-5CD3558219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3491" y="1916833"/>
                <a:ext cx="6944933" cy="3549514"/>
              </a:xfrm>
              <a:blipFill>
                <a:blip r:embed="rId2"/>
                <a:stretch>
                  <a:fillRect l="-3467" t="-8185" r="-1095" b="-1067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7660129"/>
      </p:ext>
    </p:extLst>
  </p:cSld>
  <p:clrMapOvr>
    <a:masterClrMapping/>
  </p:clrMapOvr>
  <p:transition spd="med">
    <p:checker/>
  </p:transition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AC8E775-B51E-4E4E-9DF6-5A5F86432E16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回归系数的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方差的规范推导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AC8E775-B51E-4E4E-9DF6-5A5F86432E16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2" t="-12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AADF4423-AFC2-DE4A-9D43-8E697D75C77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2386" b="327"/>
          <a:stretch/>
        </p:blipFill>
        <p:spPr>
          <a:xfrm>
            <a:off x="1467883" y="1988840"/>
            <a:ext cx="5296427" cy="4606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4759988"/>
      </p:ext>
    </p:extLst>
  </p:cSld>
  <p:clrMapOvr>
    <a:masterClrMapping/>
  </p:clrMapOvr>
  <p:transition spd="med">
    <p:checker/>
  </p:transition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9015F03-A8A1-2241-9F2B-AA77E3407F80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回归系数的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方差的简单推导</a:t>
                </a:r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A9015F03-A8A1-2241-9F2B-AA77E3407F80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2" t="-12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4F2B691-A1C6-4D49-83DC-646AEAADB6BB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115617" y="1988841"/>
                <a:ext cx="7416824" cy="4464496"/>
              </a:xfrm>
            </p:spPr>
            <p:txBody>
              <a:bodyPr>
                <a:normAutofit/>
              </a:bodyPr>
              <a:lstStyle/>
              <a:p>
                <a:r>
                  <a:rPr kumimoji="1" lang="zh-CN" altLang="en-US" sz="1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总体参数为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</m:t>
                    </m:r>
                  </m:oMath>
                </a14:m>
                <a:r>
                  <a:rPr kumimoji="1" lang="zh-CN" altLang="en-US" sz="1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，对应的估计量为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1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1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1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1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1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sz="1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。</a:t>
                </a:r>
                <a:r>
                  <a:rPr lang="zh-CN" altLang="en-US" sz="1800" dirty="0">
                    <a:ea typeface="KaiTi" panose="02010609060101010101" pitchFamily="49" charset="-122"/>
                  </a:rPr>
                  <a:t>证明：</a:t>
                </a:r>
                <a:r>
                  <a:rPr kumimoji="1" lang="en-US" altLang="zh-CN" sz="18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8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𝑉𝑎𝑟</m:t>
                    </m:r>
                    <m:d>
                      <m:dPr>
                        <m:ctrlPr>
                          <a:rPr kumimoji="1" lang="en-US" altLang="zh-CN" sz="1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18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18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1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18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kumimoji="1"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endParaRPr lang="en-US" altLang="zh-CN" sz="1800" dirty="0">
                  <a:ea typeface="KaiTi" panose="02010609060101010101" pitchFamily="49" charset="-122"/>
                </a:endParaRPr>
              </a:p>
              <a:p>
                <a:pPr marL="0" indent="0" algn="ctr">
                  <a:buNone/>
                </a:pP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1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1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1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sz="1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kumimoji="1" lang="en-US" altLang="zh-CN" sz="18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−</m:t>
                    </m:r>
                  </m:oMath>
                </a14:m>
                <a:r>
                  <a:rPr lang="en-US" altLang="zh-CN" sz="18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sz="18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</m:oMath>
                </a14:m>
                <a:r>
                  <a:rPr lang="en-US" altLang="zh-CN" sz="18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b>
                              <m:sSub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r>
                  <a:rPr lang="en-US" altLang="zh-CN" sz="18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𝑒</m:t>
                        </m:r>
                      </m:e>
                      <m:sub>
                        <m: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endParaRPr lang="en-US" altLang="zh-CN" sz="1800" dirty="0">
                  <a:ea typeface="KaiTi" panose="02010609060101010101" pitchFamily="49" charset="-122"/>
                </a:endParaRPr>
              </a:p>
              <a:p>
                <a:pPr lvl="1"/>
                <a:r>
                  <a:rPr lang="zh-CN" altLang="en-US" sz="14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𝑉𝑎𝑟</m:t>
                    </m:r>
                    <m:d>
                      <m:dPr>
                        <m:ctrlPr>
                          <a:rPr kumimoji="1" lang="en-US" altLang="zh-CN" sz="14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4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14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14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1400" b="0" i="1" dirty="0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1400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kumimoji="1" lang="en-US" altLang="zh-CN" sz="1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𝐸</m:t>
                    </m:r>
                    <m:sSup>
                      <m:sSupPr>
                        <m:ctrlPr>
                          <a:rPr kumimoji="1" lang="en-US" altLang="zh-CN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kumimoji="1" lang="en-US" altLang="zh-CN" sz="1400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4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1400" i="1" dirty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1400" i="1" dirty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14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kumimoji="1" lang="en-US" altLang="zh-CN" sz="1400" b="0" i="1" dirty="0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−</m:t>
                            </m:r>
                            <m:sSub>
                              <m:sSubPr>
                                <m:ctrlPr>
                                  <a:rPr kumimoji="1" lang="en-US" altLang="zh-CN" sz="14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4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zh-CN" sz="1400" i="1" dirty="0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  <m:sup>
                        <m:r>
                          <a:rPr kumimoji="1" lang="en-US" altLang="zh-CN" sz="14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kumimoji="1" lang="en-US" altLang="zh-CN" sz="1400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r>
                      <a:rPr kumimoji="1" lang="en-US" altLang="zh-CN" sz="1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𝑉𝑎𝑟</m:t>
                    </m:r>
                    <m:d>
                      <m:dPr>
                        <m:ctrlPr>
                          <a:rPr kumimoji="1" lang="en-US" altLang="zh-CN" sz="14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fPr>
                          <m:num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num>
                          <m:den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Sup>
                                  <m:sSubSup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nary>
                          </m:den>
                        </m:f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endParaRPr lang="en-US" altLang="zh-CN" sz="1400" i="1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sSup>
                      <m:sSupPr>
                        <m:ctrlPr>
                          <a:rPr lang="en-US" altLang="zh-CN" sz="140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400" i="1" dirty="0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b="0" i="1" smtClean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1</m:t>
                                </m:r>
                              </m:num>
                              <m:den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1400" b="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p>
                    </m:sSup>
                  </m:oMath>
                </a14:m>
                <a:r>
                  <a:rPr kumimoji="1" lang="en-US" altLang="zh-CN" sz="14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kumimoji="1" lang="en-US" altLang="zh-CN" sz="1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𝑉𝑎𝑟</m:t>
                    </m:r>
                    <m:d>
                      <m:dPr>
                        <m:ctrlPr>
                          <a:rPr kumimoji="1" lang="en-US" altLang="zh-CN" sz="140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kumimoji="1" lang="en-US" altLang="zh-CN" sz="1400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</m:oMath>
                </a14:m>
                <a:r>
                  <a:rPr lang="en-US" altLang="zh-CN" sz="14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4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1</m:t>
                                </m:r>
                              </m:num>
                              <m:den>
                                <m:nary>
                                  <m:naryPr>
                                    <m:chr m:val="∑"/>
                                    <m:subHide m:val="on"/>
                                    <m:supHide m:val="on"/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naryPr>
                                  <m:sub/>
                                  <m:sup/>
                                  <m:e>
                                    <m:sSubSup>
                                      <m:sSubSupPr>
                                        <m:ctrlP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</m:ctrlPr>
                                      </m:sSubSupPr>
                                      <m:e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𝑥</m:t>
                                        </m:r>
                                      </m:e>
                                      <m:sub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𝑖</m:t>
                                        </m:r>
                                      </m:sub>
                                      <m:sup>
                                        <m:r>
                                          <a:rPr lang="en-US" altLang="zh-CN" sz="1400" i="1">
                                            <a:latin typeface="Cambria Math" panose="02040503050406030204" pitchFamily="18" charset="0"/>
                                            <a:ea typeface="KaiTi" panose="02010609060101010101" pitchFamily="49" charset="-122"/>
                                          </a:rPr>
                                          <m:t>2</m:t>
                                        </m:r>
                                      </m:sup>
                                    </m:sSubSup>
                                  </m:e>
                                </m:nary>
                              </m:den>
                            </m:f>
                          </m:e>
                        </m:d>
                      </m:e>
                      <m:sup>
                        <m:r>
                          <a:rPr lang="en-US" altLang="zh-CN" sz="14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lang="en-US" altLang="zh-CN" sz="1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</m:oMath>
                </a14:m>
                <a:r>
                  <a:rPr kumimoji="1" lang="en-US" altLang="zh-CN" sz="14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altLang="zh-CN" sz="1400" i="1" smtClean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nary>
                              <m:naryPr>
                                <m:chr m:val="∑"/>
                                <m:subHide m:val="on"/>
                                <m:supHide m:val="on"/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naryPr>
                              <m:sub/>
                              <m:sup/>
                              <m:e>
                                <m:sSub>
                                  <m:sSubPr>
                                    <m:ctrlP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1400" i="1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nary>
                          </m:e>
                        </m:d>
                      </m:e>
                      <m:sup>
                        <m:r>
                          <a:rPr lang="en-US" altLang="zh-CN" sz="1400" b="0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lang="en-US" altLang="zh-CN" sz="14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altLang="zh-CN" sz="14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</m:t>
                    </m:r>
                    <m:r>
                      <a:rPr kumimoji="1" lang="en-US" altLang="zh-CN" sz="1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𝑉𝑎𝑟</m:t>
                    </m:r>
                    <m:d>
                      <m:dPr>
                        <m:ctrlPr>
                          <a:rPr kumimoji="1" lang="en-US" altLang="zh-CN" sz="14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1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  <m:r>
                      <a:rPr lang="en-US" altLang="zh-CN" sz="14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</m:oMath>
                </a14:m>
                <a:r>
                  <a:rPr kumimoji="1" lang="en-US" altLang="zh-CN" sz="14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kumimoji="1" lang="en-US" altLang="zh-CN" sz="1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sz="1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sz="1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14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altLang="zh-CN" sz="1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4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endParaRPr lang="en-US" altLang="zh-CN" sz="1400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>
                  <a:lnSpc>
                    <a:spcPts val="2919"/>
                  </a:lnSpc>
                </a:pPr>
                <a:r>
                  <a:rPr lang="zh-CN" altLang="en-US" sz="18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对于倒数第二个等式，注意</a:t>
                </a:r>
                <a:r>
                  <a:rPr lang="en-US" altLang="zh-CN" sz="18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X</a:t>
                </a:r>
                <a:r>
                  <a:rPr lang="zh-CN" altLang="en-US" sz="18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视为给定的，</a:t>
                </a:r>
                <a14:m>
                  <m:oMath xmlns:m="http://schemas.openxmlformats.org/officeDocument/2006/math">
                    <m:r>
                      <a:rPr lang="zh-CN" altLang="en-US" sz="18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所以</m:t>
                    </m:r>
                    <m:f>
                      <m:fPr>
                        <m:ctrlP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r>
                          <a:rPr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18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  <m:r>
                      <a:rPr lang="zh-CN" altLang="en-US" sz="18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是常数</m:t>
                    </m:r>
                    <m:r>
                      <a:rPr lang="zh-CN" altLang="en-US" sz="1800" b="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；</m:t>
                    </m:r>
                  </m:oMath>
                </a14:m>
                <a:r>
                  <a:rPr lang="zh-CN" altLang="en-US" sz="18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最后一个等式，注意</a:t>
                </a:r>
                <a14:m>
                  <m:oMath xmlns:m="http://schemas.openxmlformats.org/officeDocument/2006/math">
                    <m:r>
                      <a:rPr kumimoji="1" lang="en-US" altLang="zh-CN" sz="18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𝑉𝑎𝑟</m:t>
                    </m:r>
                    <m:d>
                      <m:dPr>
                        <m:ctrlPr>
                          <a:rPr kumimoji="1" lang="en-US" altLang="zh-CN" sz="1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𝑒</m:t>
                            </m:r>
                          </m:e>
                          <m:sub>
                            <m:r>
                              <a:rPr lang="en-US" altLang="zh-CN" sz="18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𝑖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8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=</a:t>
                </a:r>
                <a:r>
                  <a:rPr kumimoji="1" lang="en-US" altLang="zh-CN" sz="18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kumimoji="1"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pPr>
                      <m:e>
                        <m:r>
                          <a:rPr kumimoji="1" lang="en-US" altLang="zh-CN" sz="18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sz="1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kumimoji="1" lang="en-US" altLang="zh-CN" sz="18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</m:t>
                    </m:r>
                  </m:oMath>
                </a14:m>
                <a:r>
                  <a:rPr lang="zh-CN" altLang="en-US" sz="1800" dirty="0">
                    <a:latin typeface="Cambria Math" panose="02040503050406030204" pitchFamily="18" charset="0"/>
                    <a:ea typeface="KaiTi" panose="02010609060101010101" pitchFamily="49" charset="-122"/>
                  </a:rPr>
                  <a:t>，再利用</a:t>
                </a:r>
                <a14:m>
                  <m:oMath xmlns:m="http://schemas.openxmlformats.org/officeDocument/2006/math">
                    <m:r>
                      <a:rPr lang="ar-AE" altLang="zh-CN" sz="1800" i="1" spc="-36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PJGUIU+TimesNewRomanPSMT"/>
                      </a:rPr>
                      <m:t>𝑣𝑎𝑟</m:t>
                    </m:r>
                    <m:r>
                      <a:rPr lang="ar-AE" altLang="zh-CN" sz="1800" i="1" spc="-36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PJGUIU+TimesNewRomanPSMT"/>
                      </a:rPr>
                      <m:t>(</m:t>
                    </m:r>
                    <m:r>
                      <a:rPr lang="ar-AE" altLang="zh-CN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QHNACC+TimesNewRomanPS-ItalicMT"/>
                      </a:rPr>
                      <m:t>𝑎𝑋</m:t>
                    </m:r>
                    <m:r>
                      <a:rPr lang="ar-AE" altLang="zh-CN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PJGUIU+TimesNewRomanPSMT"/>
                      </a:rPr>
                      <m:t>)</m:t>
                    </m:r>
                    <m:r>
                      <a:rPr lang="ar-AE" altLang="zh-CN" sz="1800" i="1" spc="-100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PJGUIU+TimesNewRomanPSMT"/>
                      </a:rPr>
                      <m:t> </m:t>
                    </m:r>
                    <m:r>
                      <a:rPr lang="ar-AE" altLang="zh-CN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BTCIPT+SymbolMT"/>
                      </a:rPr>
                      <m:t>=</m:t>
                    </m:r>
                    <m:r>
                      <a:rPr lang="ar-AE" altLang="zh-CN" sz="1800" i="1" spc="-112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BTCIPT+SymbolMT"/>
                      </a:rPr>
                      <m:t> </m:t>
                    </m:r>
                    <m:sSup>
                      <m:sSupPr>
                        <m:ctrlPr>
                          <a:rPr lang="ar-AE" altLang="zh-CN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QHNACC+TimesNewRomanPS-ItalicMT"/>
                          </a:rPr>
                        </m:ctrlPr>
                      </m:sSupPr>
                      <m:e>
                        <m:r>
                          <a:rPr lang="ar-AE" altLang="zh-CN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QHNACC+TimesNewRomanPS-ItalicMT"/>
                          </a:rPr>
                          <m:t>𝑎</m:t>
                        </m:r>
                      </m:e>
                      <m:sup>
                        <m:r>
                          <a:rPr lang="ar-AE" altLang="zh-CN" sz="1800" i="1" dirty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  <a:cs typeface="QHNACC+TimesNewRomanPS-ItalicMT"/>
                          </a:rPr>
                          <m:t>2</m:t>
                        </m:r>
                      </m:sup>
                    </m:sSup>
                    <m:r>
                      <a:rPr lang="ar-AE" altLang="zh-CN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PJGUIU+TimesNewRomanPSMT"/>
                      </a:rPr>
                      <m:t>𝑣𝑎𝑟</m:t>
                    </m:r>
                    <m:r>
                      <a:rPr lang="ar-AE" altLang="zh-CN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PJGUIU+TimesNewRomanPSMT"/>
                      </a:rPr>
                      <m:t>(</m:t>
                    </m:r>
                    <m:r>
                      <a:rPr lang="ar-AE" altLang="zh-CN" sz="1800" i="1" spc="345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QHNACC+TimesNewRomanPS-ItalicMT"/>
                      </a:rPr>
                      <m:t>𝑋</m:t>
                    </m:r>
                    <m:r>
                      <a:rPr lang="ar-AE" altLang="zh-CN" sz="1800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cs typeface="PJGUIU+TimesNewRomanPSMT"/>
                      </a:rPr>
                      <m:t> )</m:t>
                    </m:r>
                  </m:oMath>
                </a14:m>
                <a:r>
                  <a:rPr lang="zh-CN" altLang="en-US" sz="1800" dirty="0">
                    <a:solidFill>
                      <a:srgbClr val="000000"/>
                    </a:solidFill>
                    <a:latin typeface="PJGUIU+TimesNewRomanPSMT"/>
                    <a:cs typeface="PJGUIU+TimesNewRomanPSMT"/>
                  </a:rPr>
                  <a:t>。</a:t>
                </a:r>
                <a:endParaRPr lang="ar-AE" altLang="zh-CN" sz="1800" dirty="0">
                  <a:solidFill>
                    <a:srgbClr val="000000"/>
                  </a:solidFill>
                  <a:latin typeface="PJGUIU+TimesNewRomanPSMT"/>
                  <a:cs typeface="PJGUIU+TimesNewRomanPSMT"/>
                </a:endParaRPr>
              </a:p>
              <a:p>
                <a:endParaRPr kumimoji="1" lang="zh-CN" altLang="en-US" sz="1800" dirty="0"/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E4F2B691-A1C6-4D49-83DC-646AEAADB6BB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115617" y="1988841"/>
                <a:ext cx="7416824" cy="4464496"/>
              </a:xfrm>
              <a:blipFill>
                <a:blip r:embed="rId3"/>
                <a:stretch>
                  <a:fillRect l="-51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769595378"/>
      </p:ext>
    </p:extLst>
  </p:cSld>
  <p:clrMapOvr>
    <a:masterClrMapping/>
  </p:clrMapOvr>
  <p:transition spd="med">
    <p:checker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6">
            <a:extLst>
              <a:ext uri="{FF2B5EF4-FFF2-40B4-BE49-F238E27FC236}">
                <a16:creationId xmlns:a16="http://schemas.microsoft.com/office/drawing/2014/main" id="{CCB13698-A534-3E4A-BF1C-8D16686A02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ts val="2995"/>
              </a:lnSpc>
            </a:pPr>
            <a:r>
              <a:rPr lang="en-US" altLang="zh-CN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1. </a:t>
            </a:r>
            <a:r>
              <a:rPr lang="zh-CN" altLang="en-US" spc="-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变量间的关系</a:t>
            </a:r>
            <a:br>
              <a:rPr lang="zh-CN" altLang="en-US" spc="-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</a:br>
            <a:br>
              <a:rPr lang="zh-CN" altLang="en-US" sz="3051" spc="-44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MUWCNL+KaiTi_GB2312"/>
              </a:rPr>
            </a:br>
            <a:endParaRPr kumimoji="1"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CFF7CAC-0803-074E-A02F-65CC029C84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对随机变量间统计依赖关系的考察主要是通过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相关分析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(correlation analysis)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或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回归分析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(regression analysis)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来完成的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08753AB-5888-6B47-AEBE-1D7AFE64AF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1720" y="3789040"/>
            <a:ext cx="5234310" cy="2603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403518"/>
      </p:ext>
    </p:extLst>
  </p:cSld>
  <p:clrMapOvr>
    <a:masterClrMapping/>
  </p:clrMapOvr>
  <p:transition spd="med">
    <p:checker/>
  </p:transition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40B41F6-A57D-DF4E-9014-4AC1C118990C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/>
              <a:lstStyle/>
              <a:p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回归系数的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方差的简单推导</a:t>
                </a:r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040B41F6-A57D-DF4E-9014-4AC1C118990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2312" t="-12048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0C04902E-2B70-E84F-868B-E67FB59C64E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29166" y="1628800"/>
            <a:ext cx="6045431" cy="5032847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" name="墨迹 2">
                <a:extLst>
                  <a:ext uri="{FF2B5EF4-FFF2-40B4-BE49-F238E27FC236}">
                    <a16:creationId xmlns:a16="http://schemas.microsoft.com/office/drawing/2014/main" id="{285CCEBA-0493-FA48-8B3D-E83004855C80}"/>
                  </a:ext>
                </a:extLst>
              </p14:cNvPr>
              <p14:cNvContentPartPr/>
              <p14:nvPr/>
            </p14:nvContentPartPr>
            <p14:xfrm>
              <a:off x="2559240" y="4542120"/>
              <a:ext cx="4415040" cy="1163880"/>
            </p14:xfrm>
          </p:contentPart>
        </mc:Choice>
        <mc:Fallback>
          <p:pic>
            <p:nvPicPr>
              <p:cNvPr id="3" name="墨迹 2">
                <a:extLst>
                  <a:ext uri="{FF2B5EF4-FFF2-40B4-BE49-F238E27FC236}">
                    <a16:creationId xmlns:a16="http://schemas.microsoft.com/office/drawing/2014/main" id="{285CCEBA-0493-FA48-8B3D-E83004855C80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549880" y="4532760"/>
                <a:ext cx="4433760" cy="1182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68416660"/>
      </p:ext>
    </p:extLst>
  </p:cSld>
  <p:clrMapOvr>
    <a:masterClrMapping/>
  </p:clrMapOvr>
  <p:transition spd="med">
    <p:checker/>
  </p:transition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C87224E-7C05-2F48-B9CB-07BD06152A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(3)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有效性证明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B1F6A3BA-B42B-254F-9D54-B78113BE29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004" r="5113"/>
          <a:stretch/>
        </p:blipFill>
        <p:spPr>
          <a:xfrm>
            <a:off x="1129166" y="1412776"/>
            <a:ext cx="5747090" cy="532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3373694"/>
      </p:ext>
    </p:extLst>
  </p:cSld>
  <p:clrMapOvr>
    <a:masterClrMapping/>
  </p:clrMapOvr>
  <p:transition spd="med">
    <p:checker/>
  </p:transition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D7581DB-D355-7A43-A48F-114882A68717}"/>
                  </a:ext>
                </a:extLst>
              </p:cNvPr>
              <p:cNvSpPr>
                <a:spLocks noGrp="1"/>
              </p:cNvSpPr>
              <p:nvPr>
                <p:ph type="title"/>
              </p:nvPr>
            </p:nvSpPr>
            <p:spPr/>
            <p:txBody>
              <a:bodyPr>
                <a:normAutofit fontScale="90000"/>
              </a:bodyPr>
              <a:lstStyle/>
              <a:p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总体方差的偏估计量为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acc>
                          <m:accPr>
                            <m:chr m:val="̂"/>
                            <m:ctrlPr>
                              <a:rPr lang="zh-CN" altLang="en-US" i="1">
                                <a:latin typeface="Cambria Math" panose="02040503050406030204" pitchFamily="18" charset="0"/>
                              </a:rPr>
                            </m:ctrlPr>
                          </m:accPr>
                          <m:e>
                            <m:r>
                              <a:rPr lang="zh-CN" altLang="en-US" i="1"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</m:acc>
                      </m:e>
                      <m:sup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i="1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𝑒</m:t>
                                </m:r>
                              </m:e>
                              <m:sub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</a:rPr>
                          <m:t>−2</m:t>
                        </m:r>
                      </m:den>
                    </m:f>
                  </m:oMath>
                </a14:m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. </a:t>
                </a:r>
                <a:br>
                  <a:rPr lang="en-US" altLang="zh-CN" i="1" dirty="0">
                    <a:latin typeface="KaiTi" panose="02010609060101010101" pitchFamily="49" charset="-122"/>
                    <a:ea typeface="KaiTi" panose="02010609060101010101" pitchFamily="49" charset="-122"/>
                  </a:rPr>
                </a:br>
                <a:endParaRPr kumimoji="1" lang="zh-CN" altLang="en-US" dirty="0"/>
              </a:p>
            </p:txBody>
          </p:sp>
        </mc:Choice>
        <mc:Fallback xmlns="">
          <p:sp>
            <p:nvSpPr>
              <p:cNvPr id="2" name="标题 1">
                <a:extLst>
                  <a:ext uri="{FF2B5EF4-FFF2-40B4-BE49-F238E27FC236}">
                    <a16:creationId xmlns:a16="http://schemas.microsoft.com/office/drawing/2014/main" id="{5D7581DB-D355-7A43-A48F-114882A6871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blipFill>
                <a:blip r:embed="rId2"/>
                <a:stretch>
                  <a:fillRect l="-1927" t="-48193" b="-132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E1D46207-5A0A-5144-86A2-ACF356D03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01106" y="1859952"/>
            <a:ext cx="6424434" cy="4733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9486848"/>
      </p:ext>
    </p:extLst>
  </p:cSld>
  <p:clrMapOvr>
    <a:masterClrMapping/>
  </p:clrMapOvr>
  <p:transition spd="med">
    <p:checker/>
  </p:transition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0" name="Rectangle 1026">
            <a:extLst>
              <a:ext uri="{FF2B5EF4-FFF2-40B4-BE49-F238E27FC236}">
                <a16:creationId xmlns:a16="http://schemas.microsoft.com/office/drawing/2014/main" id="{2D30200D-0276-E443-9507-DF237601D85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03648" y="914400"/>
            <a:ext cx="5976664" cy="858416"/>
          </a:xfrm>
        </p:spPr>
        <p:txBody>
          <a:bodyPr>
            <a:normAutofit fontScale="90000"/>
          </a:bodyPr>
          <a:lstStyle/>
          <a:p>
            <a:b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zh-CN" altLang="en-US" sz="3200" b="1" dirty="0">
                <a:latin typeface="KaiTi" panose="02010609060101010101" pitchFamily="49" charset="-122"/>
                <a:ea typeface="KaiTi" panose="02010609060101010101" pitchFamily="49" charset="-122"/>
              </a:rPr>
              <a:t>高斯—马尔柯夫定理</a:t>
            </a:r>
            <a:endParaRPr lang="en-US" altLang="zh-CN" sz="32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4931" name="Rectangle 1027">
                <a:extLst>
                  <a:ext uri="{FF2B5EF4-FFF2-40B4-BE49-F238E27FC236}">
                    <a16:creationId xmlns:a16="http://schemas.microsoft.com/office/drawing/2014/main" id="{39CBBBC7-C057-2046-8076-5F7B17597AA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403648" y="1988840"/>
                <a:ext cx="6624736" cy="3954760"/>
              </a:xfrm>
            </p:spPr>
            <p:txBody>
              <a:bodyPr>
                <a:noAutofit/>
              </a:bodyPr>
              <a:lstStyle/>
              <a:p>
                <a:pPr marL="0" indent="0" algn="just">
                  <a:lnSpc>
                    <a:spcPct val="110000"/>
                  </a:lnSpc>
                  <a:buFont typeface="Wingdings" pitchFamily="2" charset="2"/>
                  <a:buNone/>
                </a:pP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总结起来：</a:t>
                </a:r>
              </a:p>
              <a:p>
                <a:pPr marL="0" indent="0" algn="just">
                  <a:lnSpc>
                    <a:spcPct val="110000"/>
                  </a:lnSpc>
                  <a:buFont typeface="Wingdings" pitchFamily="2" charset="2"/>
                  <a:buNone/>
                </a:pP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当线性回归模型</a:t>
                </a:r>
                <a14:m>
                  <m:oMath xmlns:m="http://schemas.openxmlformats.org/officeDocument/2006/math"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𝑌</m:t>
                    </m:r>
                    <m:r>
                      <a:rPr lang="en-US" altLang="zh-CN" sz="2800" b="0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𝑖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𝑏</m:t>
                    </m:r>
                    <m:r>
                      <a:rPr lang="en-US" altLang="zh-CN" sz="2800" b="0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1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+</m:t>
                    </m:r>
                    <m:r>
                      <a:rPr lang="en-US" altLang="zh-CN" sz="2800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𝑏</m:t>
                    </m:r>
                    <m:r>
                      <a:rPr lang="en-US" altLang="zh-CN" sz="2800" b="0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2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𝑋</m:t>
                    </m:r>
                    <m:r>
                      <a:rPr lang="en-US" altLang="zh-CN" sz="2800" b="0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𝑖</m:t>
                    </m:r>
                    <m:r>
                      <a:rPr lang="en-US" altLang="zh-CN" sz="2800" b="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sz="2800" b="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𝜀</m:t>
                        </m:r>
                      </m:e>
                      <m:sub>
                        <m:r>
                          <a:rPr lang="en-US" altLang="zh-CN" sz="2800" b="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式满足基本的经典假设时，</a:t>
                </a:r>
                <a:endParaRPr lang="en-US" altLang="zh-CN" sz="28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0" indent="0" algn="just">
                  <a:lnSpc>
                    <a:spcPct val="110000"/>
                  </a:lnSpc>
                  <a:buFont typeface="Wingdings" pitchFamily="2" charset="2"/>
                  <a:buNone/>
                </a:pP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普通最小二乘法估计量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sz="2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sz="2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具备最佳线性无偏性（</a:t>
                </a:r>
                <a:r>
                  <a:rPr lang="en-US" altLang="zh-CN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BLUE）。</a:t>
                </a: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这就是高斯——马尔柯夫定理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。</a:t>
                </a:r>
              </a:p>
            </p:txBody>
          </p:sp>
        </mc:Choice>
        <mc:Fallback xmlns="">
          <p:sp>
            <p:nvSpPr>
              <p:cNvPr id="124931" name="Rectangle 1027">
                <a:extLst>
                  <a:ext uri="{FF2B5EF4-FFF2-40B4-BE49-F238E27FC236}">
                    <a16:creationId xmlns:a16="http://schemas.microsoft.com/office/drawing/2014/main" id="{39CBBBC7-C057-2046-8076-5F7B17597AA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03648" y="1988840"/>
                <a:ext cx="6624736" cy="3954760"/>
              </a:xfrm>
              <a:blipFill>
                <a:blip r:embed="rId2"/>
                <a:stretch>
                  <a:fillRect l="-1912" t="-1917" r="-191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49205166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49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493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493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931" grpId="0" build="p" autoUpdateAnimBg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ACFECF0-7901-A744-9F5A-DA7CDF77E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、高斯—马尔柯夫定理</a:t>
            </a:r>
            <a:endParaRPr lang="zh-CN" altLang="en-US" dirty="0"/>
          </a:p>
        </p:txBody>
      </p:sp>
      <p:sp>
        <p:nvSpPr>
          <p:cNvPr id="23555" name="Rectangle 3">
            <a:extLst>
              <a:ext uri="{FF2B5EF4-FFF2-40B4-BE49-F238E27FC236}">
                <a16:creationId xmlns:a16="http://schemas.microsoft.com/office/drawing/2014/main" id="{5D4CAF8E-C120-9C46-AF5D-AB2AE4DB6A13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812800" indent="-812800" algn="just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高斯—马尔柯夫定理的直观图示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       </a:t>
            </a:r>
            <a:r>
              <a:rPr lang="en-US" altLang="zh-CN" sz="20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</a:p>
          <a:p>
            <a:pPr marL="812800" indent="-812800">
              <a:buFont typeface="Wingdings" pitchFamily="2" charset="2"/>
              <a:buNone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              </a:t>
            </a:r>
          </a:p>
          <a:p>
            <a:pPr marL="812800" indent="-812800" algn="just">
              <a:buFont typeface="Wingdings" pitchFamily="2" charset="2"/>
              <a:buNone/>
            </a:pPr>
            <a:endParaRPr lang="zh-CN" altLang="en-US" sz="40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grpSp>
        <p:nvGrpSpPr>
          <p:cNvPr id="23556" name="Group 4">
            <a:extLst>
              <a:ext uri="{FF2B5EF4-FFF2-40B4-BE49-F238E27FC236}">
                <a16:creationId xmlns:a16="http://schemas.microsoft.com/office/drawing/2014/main" id="{36AAA443-0B6C-1342-8B10-87FC49602AA0}"/>
              </a:ext>
            </a:extLst>
          </p:cNvPr>
          <p:cNvGrpSpPr>
            <a:grpSpLocks/>
          </p:cNvGrpSpPr>
          <p:nvPr/>
        </p:nvGrpSpPr>
        <p:grpSpPr bwMode="auto">
          <a:xfrm>
            <a:off x="1828800" y="2971800"/>
            <a:ext cx="4724400" cy="3048000"/>
            <a:chOff x="3267" y="1908"/>
            <a:chExt cx="4515" cy="3744"/>
          </a:xfrm>
        </p:grpSpPr>
        <p:sp>
          <p:nvSpPr>
            <p:cNvPr id="23557" name="Oval 5">
              <a:extLst>
                <a:ext uri="{FF2B5EF4-FFF2-40B4-BE49-F238E27FC236}">
                  <a16:creationId xmlns:a16="http://schemas.microsoft.com/office/drawing/2014/main" id="{1AA57F0E-EAC9-CF4C-8E7D-5CB022FB62A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" y="1908"/>
              <a:ext cx="3225" cy="312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8" name="Oval 6">
              <a:extLst>
                <a:ext uri="{FF2B5EF4-FFF2-40B4-BE49-F238E27FC236}">
                  <a16:creationId xmlns:a16="http://schemas.microsoft.com/office/drawing/2014/main" id="{9E36AC2F-143F-1049-BBCA-A94EC8E385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" y="2376"/>
              <a:ext cx="2340" cy="2340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59" name="Oval 7">
              <a:extLst>
                <a:ext uri="{FF2B5EF4-FFF2-40B4-BE49-F238E27FC236}">
                  <a16:creationId xmlns:a16="http://schemas.microsoft.com/office/drawing/2014/main" id="{259E319E-5B57-7E4F-A634-B106B47039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57" y="2844"/>
              <a:ext cx="1440" cy="1404"/>
            </a:xfrm>
            <a:prstGeom prst="ellipse">
              <a:avLst/>
            </a:prstGeom>
            <a:solidFill>
              <a:srgbClr val="FFFFFF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0" name="Text Box 8">
              <a:extLst>
                <a:ext uri="{FF2B5EF4-FFF2-40B4-BE49-F238E27FC236}">
                  <a16:creationId xmlns:a16="http://schemas.microsoft.com/office/drawing/2014/main" id="{4B6C927C-DEC2-A54D-B60C-15F40755D6B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737" y="3156"/>
              <a:ext cx="1080" cy="780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/>
            <a:lstStyle/>
            <a:p>
              <a:pPr algn="just" eaLnBrk="0" hangingPunct="0">
                <a:lnSpc>
                  <a:spcPct val="112000"/>
                </a:lnSpc>
              </a:pPr>
              <a:r>
                <a:rPr kumimoji="0" lang="zh-CN" altLang="en-US" sz="1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线性无</a:t>
              </a:r>
            </a:p>
            <a:p>
              <a:pPr algn="just" eaLnBrk="0" hangingPunct="0">
                <a:lnSpc>
                  <a:spcPct val="112000"/>
                </a:lnSpc>
              </a:pPr>
              <a:r>
                <a:rPr kumimoji="0" lang="zh-CN" altLang="en-US" sz="18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偏估计量</a:t>
              </a:r>
            </a:p>
          </p:txBody>
        </p:sp>
        <p:sp>
          <p:nvSpPr>
            <p:cNvPr id="23561" name="Text Box 9">
              <a:extLst>
                <a:ext uri="{FF2B5EF4-FFF2-40B4-BE49-F238E27FC236}">
                  <a16:creationId xmlns:a16="http://schemas.microsoft.com/office/drawing/2014/main" id="{AF7467A0-CE28-F746-8CD3-02257427F8E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177" y="3000"/>
              <a:ext cx="540" cy="12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eaVert"/>
            <a:lstStyle/>
            <a:p>
              <a:pPr algn="just" eaLnBrk="0" hangingPunct="0"/>
              <a:r>
                <a:rPr kumimoji="0" lang="zh-CN" altLang="en-US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线性估计量</a:t>
              </a:r>
            </a:p>
          </p:txBody>
        </p:sp>
        <p:sp>
          <p:nvSpPr>
            <p:cNvPr id="23562" name="Text Box 10">
              <a:extLst>
                <a:ext uri="{FF2B5EF4-FFF2-40B4-BE49-F238E27FC236}">
                  <a16:creationId xmlns:a16="http://schemas.microsoft.com/office/drawing/2014/main" id="{B09FEF46-8729-F643-A34D-379DF2E5BD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077" y="2844"/>
              <a:ext cx="540" cy="1248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eaVert"/>
            <a:lstStyle/>
            <a:p>
              <a:pPr algn="just" eaLnBrk="0" hangingPunct="0"/>
              <a:r>
                <a:rPr kumimoji="0" lang="zh-CN" altLang="en-US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所有的估计量</a:t>
              </a:r>
            </a:p>
          </p:txBody>
        </p:sp>
        <p:sp>
          <p:nvSpPr>
            <p:cNvPr id="23563" name="Line 11">
              <a:extLst>
                <a:ext uri="{FF2B5EF4-FFF2-40B4-BE49-F238E27FC236}">
                  <a16:creationId xmlns:a16="http://schemas.microsoft.com/office/drawing/2014/main" id="{B40B5FBA-603B-2F43-9A36-D175622765B9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197" y="3624"/>
              <a:ext cx="540" cy="156"/>
            </a:xfrm>
            <a:prstGeom prst="line">
              <a:avLst/>
            </a:prstGeom>
            <a:noFill/>
            <a:ln w="9525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564" name="Text Box 12">
              <a:extLst>
                <a:ext uri="{FF2B5EF4-FFF2-40B4-BE49-F238E27FC236}">
                  <a16:creationId xmlns:a16="http://schemas.microsoft.com/office/drawing/2014/main" id="{87A3DB0E-805E-8041-9428-0DF9301CD244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267" y="3468"/>
              <a:ext cx="900" cy="2184"/>
            </a:xfrm>
            <a:prstGeom prst="rect">
              <a:avLst/>
            </a:prstGeom>
            <a:solidFill>
              <a:srgbClr val="FFFFFF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vert="eaVert"/>
            <a:lstStyle/>
            <a:p>
              <a:pPr algn="just" eaLnBrk="0" hangingPunct="0"/>
              <a:r>
                <a:rPr kumimoji="0" lang="zh-CN" altLang="en-US" sz="2000">
                  <a:solidFill>
                    <a:schemeClr val="tx1"/>
                  </a:solidFill>
                  <a:latin typeface="Times New Roman" panose="02020603050405020304" pitchFamily="18" charset="0"/>
                  <a:ea typeface="宋体" panose="02010600030101010101" pitchFamily="2" charset="-122"/>
                </a:rPr>
                <a:t>最小二乘估计量具有最小的方差</a:t>
              </a:r>
            </a:p>
          </p:txBody>
        </p:sp>
        <p:sp>
          <p:nvSpPr>
            <p:cNvPr id="23565" name="Oval 13">
              <a:extLst>
                <a:ext uri="{FF2B5EF4-FFF2-40B4-BE49-F238E27FC236}">
                  <a16:creationId xmlns:a16="http://schemas.microsoft.com/office/drawing/2014/main" id="{82B27A67-C2A7-A34E-BAC3-0404AA3C42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737" y="3468"/>
              <a:ext cx="180" cy="156"/>
            </a:xfrm>
            <a:prstGeom prst="ellipse">
              <a:avLst/>
            </a:prstGeom>
            <a:solidFill>
              <a:srgbClr val="333333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388631165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5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35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5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555" grpId="0" build="p" autoUpdateAnimBg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1FD56FF-3876-4946-83AB-8E09753D94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蒙特卡洛实验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49AD7C-4445-DC4D-A72B-D422A26A822A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85000" lnSpcReduction="10000"/>
              </a:bodyPr>
              <a:lstStyle/>
              <a:p>
                <a:r>
                  <a:rPr kumimoji="1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用以证明</a:t>
                </a:r>
                <a:r>
                  <a:rPr kumimoji="1"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OLS</a:t>
                </a:r>
                <a:r>
                  <a:rPr kumimoji="1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的无偏性</a:t>
                </a:r>
                <a:endParaRPr kumimoji="1"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kumimoji="1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已知真实的总体中随机变量</a:t>
                </a:r>
                <a:r>
                  <a:rPr kumimoji="1"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Y</a:t>
                </a:r>
                <a:r>
                  <a:rPr kumimoji="1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与</a:t>
                </a:r>
                <a:r>
                  <a:rPr kumimoji="1"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X</a:t>
                </a:r>
                <a:r>
                  <a:rPr kumimoji="1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的函数关系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𝑌</m:t>
                    </m:r>
                    <m:r>
                      <a:rPr lang="en-US" altLang="zh-CN" sz="2400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𝑏</m:t>
                    </m:r>
                    <m:r>
                      <a:rPr lang="en-US" altLang="zh-CN" sz="2400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1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𝑏</m:t>
                    </m:r>
                    <m:r>
                      <a:rPr lang="en-US" altLang="zh-CN" sz="2400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2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𝑋</m:t>
                    </m:r>
                    <m:r>
                      <a:rPr lang="en-US" altLang="zh-CN" sz="2400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为</m:t>
                    </m:r>
                  </m:oMath>
                </a14:m>
                <a:r>
                  <a:rPr lang="en-US" altLang="zh-CN" sz="24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𝑌</m:t>
                    </m:r>
                    <m:r>
                      <a:rPr lang="en-US" altLang="zh-CN" sz="2400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1.5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+</m:t>
                    </m:r>
                    <m:r>
                      <a:rPr lang="en-US" altLang="zh-CN" sz="2400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2.0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𝑋</m:t>
                    </m:r>
                    <m:r>
                      <a:rPr lang="en-US" altLang="zh-CN" sz="2400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𝑖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zh-CN" sz="24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sz="2400" b="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  </m:t>
                        </m:r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(0.4)</m:t>
                    </m:r>
                  </m:oMath>
                </a14:m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kumimoji="1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假定</a:t>
                </a:r>
                <a:r>
                  <a:rPr kumimoji="1"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X</a:t>
                </a:r>
                <a:r>
                  <a:rPr kumimoji="1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有</a:t>
                </a:r>
                <a:r>
                  <a:rPr kumimoji="1"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10</a:t>
                </a:r>
                <a:r>
                  <a:rPr kumimoji="1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个给定的值，从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CN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(0.4)</m:t>
                    </m:r>
                  </m:oMath>
                </a14:m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正态分布中生成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10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个</a:t>
                </a:r>
                <a:r>
                  <a:rPr lang="en-US" altLang="zh-CN" sz="24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sz="24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</m:t>
                    </m:r>
                  </m:oMath>
                </a14:m>
                <a:r>
                  <a:rPr kumimoji="1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，然后利用已知方程计算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𝑌</m:t>
                    </m:r>
                    <m:r>
                      <a:rPr lang="en-US" altLang="zh-CN" sz="2400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𝑖</m:t>
                    </m:r>
                    <m:r>
                      <a:rPr lang="en-US" altLang="zh-CN" sz="2400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</m:t>
                    </m:r>
                  </m:oMath>
                </a14:m>
                <a:r>
                  <a:rPr kumimoji="1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，然后做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𝑌</m:t>
                    </m:r>
                    <m:r>
                      <a:rPr lang="en-US" altLang="zh-CN" sz="2400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𝑖</m:t>
                    </m:r>
                  </m:oMath>
                </a14:m>
                <a:r>
                  <a:rPr kumimoji="1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对</a:t>
                </a:r>
                <a14:m>
                  <m:oMath xmlns:m="http://schemas.openxmlformats.org/officeDocument/2006/math">
                    <m:r>
                      <a:rPr lang="en-US" altLang="zh-CN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𝑋</m:t>
                    </m:r>
                    <m:r>
                      <a:rPr lang="en-US" altLang="zh-CN" sz="2400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𝑖</m:t>
                    </m:r>
                  </m:oMath>
                </a14:m>
                <a:r>
                  <a:rPr kumimoji="1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进行回归，求出参数估计量；</a:t>
                </a:r>
                <a:endParaRPr kumimoji="1"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kumimoji="1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重复上述实验</a:t>
                </a:r>
                <a:r>
                  <a:rPr kumimoji="1"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21</a:t>
                </a:r>
                <a:r>
                  <a:rPr kumimoji="1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次后，对参数估计量求平均，看看是否接近已知函数关系中的参数。</a:t>
                </a:r>
                <a:endParaRPr kumimoji="1"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kumimoji="1" lang="zh-CN" altLang="en-US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FE49AD7C-4445-DC4D-A72B-D422A26A822A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1099" r="-4817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E750655-0ADF-8641-BC69-DE5B9DF35012}"/>
                  </a:ext>
                </a:extLst>
              </p:cNvPr>
              <p:cNvSpPr txBox="1"/>
              <p:nvPr/>
            </p:nvSpPr>
            <p:spPr>
              <a:xfrm>
                <a:off x="-4130566" y="-1072055"/>
                <a:ext cx="209544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kumimoji="1" lang="zh-CN" altLang="en-US" i="1" smtClean="0">
                          <a:latin typeface="Cambria Math" panose="02040503050406030204" pitchFamily="18" charset="0"/>
                        </a:rPr>
                        <a:t>在此处键入公式。</a:t>
                      </a:fld>
                    </m:oMath>
                  </m:oMathPara>
                </a14:m>
                <a:endParaRPr kumimoji="1" lang="zh-CN" altLang="en-US" dirty="0"/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2E750655-0ADF-8641-BC69-DE5B9DF350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4130566" y="-1072055"/>
                <a:ext cx="2095445" cy="369332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122423591"/>
      </p:ext>
    </p:extLst>
  </p:cSld>
  <p:clrMapOvr>
    <a:masterClrMapping/>
  </p:clrMapOvr>
  <p:transition spd="med">
    <p:checker/>
  </p:transition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75" name="Rectangle 3">
            <a:extLst>
              <a:ext uri="{FF2B5EF4-FFF2-40B4-BE49-F238E27FC236}">
                <a16:creationId xmlns:a16="http://schemas.microsoft.com/office/drawing/2014/main" id="{A9559288-0BD8-CD43-A59A-584330EAB740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600200" y="2276872"/>
            <a:ext cx="6477000" cy="351432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假设检验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拟合优度检验</a:t>
            </a:r>
          </a:p>
          <a:p>
            <a:pPr>
              <a:lnSpc>
                <a:spcPct val="150000"/>
              </a:lnSpc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其他检验</a:t>
            </a:r>
          </a:p>
          <a:p>
            <a:pPr>
              <a:buFont typeface="Wingdings" pitchFamily="2" charset="2"/>
              <a:buNone/>
            </a:pPr>
            <a:endParaRPr lang="zh-CN" altLang="en-US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31076" name="Rectangle 4">
            <a:extLst>
              <a:ext uri="{FF2B5EF4-FFF2-40B4-BE49-F238E27FC236}">
                <a16:creationId xmlns:a16="http://schemas.microsoft.com/office/drawing/2014/main" id="{1C7D77E9-ACFC-0E43-8E39-34FB95484B4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00200" y="762000"/>
            <a:ext cx="5410200" cy="685800"/>
          </a:xfrm>
          <a:prstGeom prst="rect">
            <a:avLst/>
          </a:prstGeom>
          <a:solidFill>
            <a:srgbClr val="80008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b"/>
          <a:lstStyle>
            <a:lvl1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marL="4572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marL="9144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marL="13716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marL="1828800"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KaiTi" panose="02010609060101010101" pitchFamily="49" charset="-122"/>
                <a:ea typeface="KaiTi" panose="02010609060101010101" pitchFamily="49" charset="-122"/>
              </a:rPr>
              <a:t>二、一元线性回归模型的检验</a:t>
            </a:r>
          </a:p>
        </p:txBody>
      </p:sp>
    </p:spTree>
    <p:extLst>
      <p:ext uri="{BB962C8B-B14F-4D97-AF65-F5344CB8AC3E}">
        <p14:creationId xmlns:p14="http://schemas.microsoft.com/office/powerpoint/2010/main" val="576571753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10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300" fill="hold"/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300" fill="hold"/>
                                        <p:tgtEl>
                                          <p:spTgt spid="1310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31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1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3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31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075" grpId="0" build="p" autoUpdateAnimBg="0"/>
      <p:bldP spid="131076" grpId="0" animBg="1" autoUpdateAnimBg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A90411C7-8D44-EA4B-BED4-E5B8786BFC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zh-CN" altLang="en-US" sz="3600" b="1" dirty="0">
                <a:latin typeface="KaiTi" panose="02010609060101010101" pitchFamily="49" charset="-122"/>
                <a:ea typeface="KaiTi" panose="02010609060101010101" pitchFamily="49" charset="-122"/>
              </a:rPr>
              <a:t>（一）假设检验</a:t>
            </a:r>
            <a:br>
              <a:rPr lang="zh-CN" altLang="en-US" sz="3600" b="1" dirty="0">
                <a:latin typeface="KaiTi" panose="02010609060101010101" pitchFamily="49" charset="-122"/>
                <a:ea typeface="KaiTi" panose="02010609060101010101" pitchFamily="49" charset="-122"/>
              </a:rPr>
            </a:br>
            <a:endParaRPr kumimoji="1" lang="zh-CN" altLang="en-US" sz="36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5891" name="Rectangle 3">
                <a:extLst>
                  <a:ext uri="{FF2B5EF4-FFF2-40B4-BE49-F238E27FC236}">
                    <a16:creationId xmlns:a16="http://schemas.microsoft.com/office/drawing/2014/main" id="{26E918B8-3F45-E84E-83A4-50CDFD0EF344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443491" y="1988841"/>
                <a:ext cx="6571343" cy="3888432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en-US" altLang="zh-CN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1</a:t>
                </a:r>
                <a:r>
                  <a:rPr lang="zh-CN" altLang="en-US" sz="24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、假设检验的一般原理</a:t>
                </a:r>
                <a:endParaRPr kumimoji="1" lang="zh-CN" altLang="en-US" sz="2400" dirty="0"/>
              </a:p>
              <a:p>
                <a:r>
                  <a:rPr lang="zh-CN" altLang="en-US" sz="22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1. 问题</a:t>
                </a:r>
                <a:endParaRPr lang="en-US" altLang="zh-CN" sz="22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sz="22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问题</a:t>
                </a:r>
                <a:r>
                  <a:rPr lang="en-US" altLang="zh-CN" sz="22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A：</a:t>
                </a:r>
                <a:r>
                  <a:rPr lang="zh-CN" altLang="en-US" sz="22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已知北方农村儿童囟门闭合月龄是</a:t>
                </a:r>
                <a14:m>
                  <m:oMath xmlns:m="http://schemas.openxmlformats.org/officeDocument/2006/math">
                    <m:r>
                      <a:rPr lang="zh-CN" altLang="en-US" sz="22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14. 1</m:t>
                    </m:r>
                  </m:oMath>
                </a14:m>
                <a:r>
                  <a:rPr lang="zh-CN" altLang="en-US" sz="22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个月，某观察者从东北某县抽查36名儿童，得囟门闭合月龄平均为14.3月，标准差5.08月。问该县儿童前囟门闭合月龄的均数是否大于一般儿童？</a:t>
                </a:r>
              </a:p>
              <a:p>
                <a:r>
                  <a:rPr lang="zh-CN" altLang="en-US" sz="22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问题</a:t>
                </a:r>
                <a:r>
                  <a:rPr lang="en-US" altLang="zh-CN" sz="22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B：</a:t>
                </a:r>
                <a:r>
                  <a:rPr lang="zh-CN" altLang="en-US" sz="22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小张感觉身体不适，去医院检查，发现谷丙转氨酶为48单位（大于45的标准），你肯定得了肝炎吗？</a:t>
                </a:r>
                <a:endParaRPr lang="en-US" altLang="zh-CN" sz="22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sz="22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问题</a:t>
                </a:r>
                <a:r>
                  <a:rPr lang="en-US" altLang="zh-CN" sz="22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C：</a:t>
                </a:r>
                <a:r>
                  <a:rPr lang="zh-CN" altLang="en-US" sz="22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一次英语考试中，张三考了90分，李四考了88分，你敢肯定张三的英语成绩比李四好？</a:t>
                </a:r>
              </a:p>
              <a:p>
                <a:endParaRPr lang="zh-CN" altLang="en-US" dirty="0"/>
              </a:p>
            </p:txBody>
          </p:sp>
        </mc:Choice>
        <mc:Fallback xmlns="">
          <p:sp>
            <p:nvSpPr>
              <p:cNvPr id="165891" name="Rectangle 3">
                <a:extLst>
                  <a:ext uri="{FF2B5EF4-FFF2-40B4-BE49-F238E27FC236}">
                    <a16:creationId xmlns:a16="http://schemas.microsoft.com/office/drawing/2014/main" id="{26E918B8-3F45-E84E-83A4-50CDFD0EF344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3491" y="1988841"/>
                <a:ext cx="6571343" cy="3888432"/>
              </a:xfrm>
              <a:blipFill>
                <a:blip r:embed="rId2"/>
                <a:stretch>
                  <a:fillRect l="-963" t="-162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2" name="墨迹 1">
                <a:extLst>
                  <a:ext uri="{FF2B5EF4-FFF2-40B4-BE49-F238E27FC236}">
                    <a16:creationId xmlns:a16="http://schemas.microsoft.com/office/drawing/2014/main" id="{638B9CE6-CBC1-1A51-06AD-8068252ABF16}"/>
                  </a:ext>
                </a:extLst>
              </p14:cNvPr>
              <p14:cNvContentPartPr/>
              <p14:nvPr/>
            </p14:nvContentPartPr>
            <p14:xfrm>
              <a:off x="5932759" y="2919132"/>
              <a:ext cx="360" cy="360"/>
            </p14:xfrm>
          </p:contentPart>
        </mc:Choice>
        <mc:Fallback xmlns="">
          <p:pic>
            <p:nvPicPr>
              <p:cNvPr id="2" name="墨迹 1">
                <a:extLst>
                  <a:ext uri="{FF2B5EF4-FFF2-40B4-BE49-F238E27FC236}">
                    <a16:creationId xmlns:a16="http://schemas.microsoft.com/office/drawing/2014/main" id="{638B9CE6-CBC1-1A51-06AD-8068252ABF16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924119" y="2910492"/>
                <a:ext cx="18000" cy="1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20517091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58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5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658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5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58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5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589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5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589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5891" grpId="0" build="p" autoUpdateAnimBg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3" name="Rectangle 3">
            <a:extLst>
              <a:ext uri="{FF2B5EF4-FFF2-40B4-BE49-F238E27FC236}">
                <a16:creationId xmlns:a16="http://schemas.microsoft.com/office/drawing/2014/main" id="{8DF4F8C7-16F4-C443-8725-1456C8C0123D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43490" y="1971341"/>
            <a:ext cx="7016942" cy="4581859"/>
          </a:xfrm>
        </p:spPr>
        <p:txBody>
          <a:bodyPr>
            <a:normAutofit fontScale="70000" lnSpcReduction="20000"/>
          </a:bodyPr>
          <a:lstStyle/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实际取值与期望值的差异可能是：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   ①完全由抽样误差（样本的随机性）造成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   ②研究因素造成（本质上的差别或者系统差异）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    我们的任务就是判断这些差别是由样本抽取造成的，还是本质差别造成的。这就需要我们知道样本均值的分布特征。对问题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A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来讲，已知所有儿童（总体）的闭合月龄服从正态分布，均值为14.1月，但总的方差不知道，于是用调查得到的样本标准差代替，从而服从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t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分布。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   这样，我们就可以利用</a:t>
            </a:r>
            <a:r>
              <a:rPr lang="en-US" altLang="zh-CN" sz="2400" dirty="0">
                <a:latin typeface="KaiTi" panose="02010609060101010101" pitchFamily="49" charset="-122"/>
                <a:ea typeface="KaiTi" panose="02010609060101010101" pitchFamily="49" charset="-122"/>
              </a:rPr>
              <a:t>t</a:t>
            </a: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分布来进行推断，看该县儿童闭合月龄均值是否大于一般儿童。</a:t>
            </a: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endParaRPr lang="en-US" altLang="zh-CN" sz="24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lnSpc>
                <a:spcPct val="150000"/>
              </a:lnSpc>
              <a:buFont typeface="Wingdings" pitchFamily="2" charset="2"/>
              <a:buNone/>
            </a:pPr>
            <a:r>
              <a:rPr lang="zh-CN" altLang="en-US" sz="2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</a:p>
        </p:txBody>
      </p:sp>
      <p:sp>
        <p:nvSpPr>
          <p:cNvPr id="168964" name="Rectangle 4">
            <a:extLst>
              <a:ext uri="{FF2B5EF4-FFF2-40B4-BE49-F238E27FC236}">
                <a16:creationId xmlns:a16="http://schemas.microsoft.com/office/drawing/2014/main" id="{F61EC180-B957-AE46-8095-2E58BFA2C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1066800"/>
            <a:ext cx="5712296" cy="4801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sq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</a:pP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、假设检验的一般原理</a:t>
            </a:r>
            <a:endParaRPr lang="zh-CN" altLang="en-US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37923702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8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89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89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689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68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8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8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68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8963" grpId="0" build="p" autoUpdateAnimBg="0"/>
      <p:bldP spid="168964" grpId="0" autoUpdateAnimBg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69987" name="Rectangle 3">
                <a:extLst>
                  <a:ext uri="{FF2B5EF4-FFF2-40B4-BE49-F238E27FC236}">
                    <a16:creationId xmlns:a16="http://schemas.microsoft.com/office/drawing/2014/main" id="{60E6FA44-BAC6-1546-BF3C-50C1FC2BC6F9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259632" y="1916832"/>
                <a:ext cx="6696744" cy="4331568"/>
              </a:xfrm>
            </p:spPr>
            <p:txBody>
              <a:bodyPr>
                <a:normAutofit/>
              </a:bodyPr>
              <a:lstStyle/>
              <a:p>
                <a:pPr>
                  <a:lnSpc>
                    <a:spcPct val="90000"/>
                  </a:lnSpc>
                </a:pP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审题，确定样本变量所服从的分布特征（以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t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分布为例）；</a:t>
                </a:r>
              </a:p>
              <a:p>
                <a:pPr>
                  <a:lnSpc>
                    <a:spcPct val="90000"/>
                  </a:lnSpc>
                </a:pP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设定原假设（零假设）（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null hypothesis）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与备选假设（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alternative hypothesis）</a:t>
                </a:r>
              </a:p>
              <a:p>
                <a:pPr>
                  <a:lnSpc>
                    <a:spcPct val="90000"/>
                  </a:lnSpc>
                </a:pP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确定一个显著性水平</a:t>
                </a:r>
                <a14:m>
                  <m:oMath xmlns:m="http://schemas.openxmlformats.org/officeDocument/2006/math">
                    <m:r>
                      <a:rPr lang="zh-CN" altLang="en-US" sz="240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𝛼</m:t>
                    </m:r>
                  </m:oMath>
                </a14:m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，即拒绝零假设的概率水平</a:t>
                </a:r>
              </a:p>
              <a:p>
                <a:pPr>
                  <a:lnSpc>
                    <a:spcPct val="90000"/>
                  </a:lnSpc>
                </a:pP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计算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𝑡</m:t>
                    </m:r>
                  </m:oMath>
                </a14:m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统计量</a:t>
                </a:r>
              </a:p>
              <a:p>
                <a:pPr>
                  <a:lnSpc>
                    <a:spcPct val="90000"/>
                  </a:lnSpc>
                </a:pP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𝑡</m:t>
                    </m:r>
                  </m:oMath>
                </a14:m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分布表得临界值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t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临界</a:t>
                </a:r>
              </a:p>
              <a:p>
                <a:pPr>
                  <a:lnSpc>
                    <a:spcPct val="90000"/>
                  </a:lnSpc>
                </a:pP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若</a:t>
                </a:r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𝑡</m:t>
                    </m:r>
                  </m:oMath>
                </a14:m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大于显著性水平</a:t>
                </a:r>
                <a14:m>
                  <m:oMath xmlns:m="http://schemas.openxmlformats.org/officeDocument/2006/math">
                    <m:r>
                      <a:rPr lang="zh-CN" altLang="en-US" sz="24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𝛼</m:t>
                    </m:r>
                    <m:r>
                      <a:rPr lang="zh-CN" altLang="en-US" sz="240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下</m:t>
                    </m:r>
                    <m:r>
                      <a:rPr lang="zh-CN" altLang="en-US" sz="24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的</m:t>
                    </m:r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𝑡</m:t>
                    </m:r>
                  </m:oMath>
                </a14:m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临界值，拒绝零假设；反之，接受零假设。</a:t>
                </a:r>
              </a:p>
            </p:txBody>
          </p:sp>
        </mc:Choice>
        <mc:Fallback xmlns="">
          <p:sp>
            <p:nvSpPr>
              <p:cNvPr id="169987" name="Rectangle 3">
                <a:extLst>
                  <a:ext uri="{FF2B5EF4-FFF2-40B4-BE49-F238E27FC236}">
                    <a16:creationId xmlns:a16="http://schemas.microsoft.com/office/drawing/2014/main" id="{60E6FA44-BAC6-1546-BF3C-50C1FC2BC6F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259632" y="1916832"/>
                <a:ext cx="6696744" cy="4331568"/>
              </a:xfrm>
              <a:blipFill>
                <a:blip r:embed="rId2"/>
                <a:stretch>
                  <a:fillRect l="-1326" t="-1749" r="-606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9989" name="Rectangle 5">
                <a:extLst>
                  <a:ext uri="{FF2B5EF4-FFF2-40B4-BE49-F238E27FC236}">
                    <a16:creationId xmlns:a16="http://schemas.microsoft.com/office/drawing/2014/main" id="{E4D0B9CD-D7BF-6749-8A3F-30C3999C121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676400" y="685800"/>
                <a:ext cx="5410200" cy="762000"/>
              </a:xfrm>
              <a:prstGeom prst="rect">
                <a:avLst/>
              </a:prstGeom>
              <a:solidFill>
                <a:srgbClr val="800080"/>
              </a:solidFill>
              <a:ln>
                <a:noFill/>
              </a:ln>
              <a:effectLst/>
              <a:extLst>
                <a:ext uri="{91240B29-F687-4F45-9708-019B960494DF}">
                  <a14:hiddenLine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pPr algn="l"/>
                <a14:m>
                  <m:oMath xmlns:m="http://schemas.openxmlformats.org/officeDocument/2006/math">
                    <m:r>
                      <a:rPr lang="en-US" altLang="zh-CN" sz="3200" b="1" i="1" dirty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𝒕</m:t>
                    </m:r>
                  </m:oMath>
                </a14:m>
                <a:r>
                  <a:rPr lang="zh-CN" altLang="en-US" sz="3200" b="1" dirty="0">
                    <a:solidFill>
                      <a:schemeClr val="bg1"/>
                    </a:solidFill>
                  </a:rPr>
                  <a:t>假设检验基本步骤与应用</a:t>
                </a:r>
              </a:p>
            </p:txBody>
          </p:sp>
        </mc:Choice>
        <mc:Fallback xmlns="">
          <p:sp>
            <p:nvSpPr>
              <p:cNvPr id="169989" name="Rectangle 5">
                <a:extLst>
                  <a:ext uri="{FF2B5EF4-FFF2-40B4-BE49-F238E27FC236}">
                    <a16:creationId xmlns:a16="http://schemas.microsoft.com/office/drawing/2014/main" id="{E4D0B9CD-D7BF-6749-8A3F-30C3999C121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676400" y="685800"/>
                <a:ext cx="5410200" cy="762000"/>
              </a:xfrm>
              <a:prstGeom prst="rect">
                <a:avLst/>
              </a:prstGeom>
              <a:blipFill>
                <a:blip r:embed="rId3"/>
                <a:stretch>
                  <a:fillRect l="-703" b="-13115"/>
                </a:stretch>
              </a:blipFill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12700" cap="sq">
                    <a:solidFill>
                      <a:schemeClr val="tx1"/>
                    </a:solidFill>
                    <a:miter lim="800000"/>
                    <a:headEnd type="none" w="sm" len="sm"/>
                    <a:tailEnd type="none" w="sm" len="sm"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86417397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99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" dur="500"/>
                                        <p:tgtEl>
                                          <p:spTgt spid="1699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699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1699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1699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5" dur="500"/>
                                        <p:tgtEl>
                                          <p:spTgt spid="1699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16" presetClass="entr" presetSubtype="37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500"/>
                                        <p:tgtEl>
                                          <p:spTgt spid="1699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9987" grpId="0" build="p" autoUpdateAnimBg="0"/>
      <p:bldP spid="169989" grpId="0" animBg="1" autoUpdateAnimBg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BF6F27-791C-1949-A106-B82A8850F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86328" y="788516"/>
            <a:ext cx="6571343" cy="1049235"/>
          </a:xfrm>
        </p:spPr>
        <p:txBody>
          <a:bodyPr/>
          <a:lstStyle/>
          <a:p>
            <a:r>
              <a:rPr lang="en-US" altLang="zh-CN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2. </a:t>
            </a:r>
            <a:r>
              <a:rPr lang="zh-CN" altLang="en-US" spc="-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回归分析的基本概念</a:t>
            </a:r>
            <a:br>
              <a:rPr lang="zh-CN" altLang="en-US" spc="-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</a:br>
            <a:endParaRPr kumimoji="1" lang="zh-CN" altLang="en-US" dirty="0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AD36F601-90A8-4943-A8AB-34A995447F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69956" y="1694062"/>
            <a:ext cx="6686420" cy="3679154"/>
          </a:xfrm>
        </p:spPr>
        <p:txBody>
          <a:bodyPr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CN" altLang="en-US" sz="2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回归分析</a:t>
            </a:r>
            <a:r>
              <a:rPr lang="en-US" altLang="zh-CN" sz="2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(regression analysis)</a:t>
            </a:r>
            <a:r>
              <a:rPr lang="zh-CN" altLang="en-US" sz="2400" spc="-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是研究一个变量关于另一个（些）变量的</a:t>
            </a:r>
            <a:r>
              <a:rPr lang="zh-CN" altLang="en-US" sz="2400" b="1" spc="-24" dirty="0">
                <a:solidFill>
                  <a:srgbClr val="7030A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具体依赖关系</a:t>
            </a:r>
            <a:r>
              <a:rPr lang="zh-CN" altLang="en-US" sz="2400" spc="-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的计算方法和理论。</a:t>
            </a:r>
            <a:r>
              <a:rPr lang="zh-CN" altLang="en-US" sz="24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其目的</a:t>
            </a:r>
            <a:r>
              <a:rPr lang="zh-CN" altLang="en-US" sz="24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在于通过后者的已知或设定值，去估计和（或）预测前者的（总体）均值。</a:t>
            </a:r>
            <a:endParaRPr lang="en-US" altLang="zh-CN" sz="240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被解释变量</a:t>
            </a:r>
            <a:r>
              <a:rPr lang="zh-CN" altLang="en-US" sz="20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Explained Variable</a:t>
            </a:r>
            <a:r>
              <a:rPr lang="zh-CN" altLang="en-US" sz="20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）或</a:t>
            </a:r>
            <a:r>
              <a:rPr lang="zh-CN" altLang="en-US" sz="20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应</a:t>
            </a:r>
            <a:r>
              <a:rPr lang="zh-CN" altLang="en-US" sz="2000" dirty="0">
                <a:solidFill>
                  <a:srgbClr val="1C1C1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（因）</a:t>
            </a:r>
            <a:r>
              <a:rPr lang="zh-CN" altLang="en-US" sz="20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变量</a:t>
            </a:r>
            <a:r>
              <a:rPr lang="zh-CN" altLang="en-US" sz="20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Dependent Variable</a:t>
            </a:r>
            <a:r>
              <a:rPr lang="zh-CN" altLang="en-US" sz="20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）。</a:t>
            </a:r>
            <a:endParaRPr lang="en-US" altLang="zh-CN" sz="2000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 lvl="1">
              <a:lnSpc>
                <a:spcPct val="150000"/>
              </a:lnSpc>
            </a:pPr>
            <a:r>
              <a:rPr lang="zh-CN" altLang="en-US" sz="20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解释变量</a:t>
            </a:r>
            <a:r>
              <a:rPr lang="zh-CN" altLang="en-US" sz="20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Explanatory Variable</a:t>
            </a:r>
            <a:r>
              <a:rPr lang="zh-CN" altLang="en-US" sz="20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）或</a:t>
            </a:r>
            <a:r>
              <a:rPr lang="zh-CN" altLang="en-US" sz="2000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自变量</a:t>
            </a:r>
            <a:r>
              <a:rPr lang="zh-CN" altLang="en-US" sz="20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Independent Variable</a:t>
            </a:r>
            <a:r>
              <a:rPr lang="zh-CN" altLang="en-US" sz="2000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）。</a:t>
            </a:r>
            <a:endParaRPr kumimoji="1" lang="zh-CN" altLang="en-US" sz="2000" dirty="0"/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9" name="Rectangle 3">
            <a:extLst>
              <a:ext uri="{FF2B5EF4-FFF2-40B4-BE49-F238E27FC236}">
                <a16:creationId xmlns:a16="http://schemas.microsoft.com/office/drawing/2014/main" id="{4A7B3DF3-FCEC-9640-A30B-D568F5DD4CBB}"/>
              </a:ext>
            </a:extLst>
          </p:cNvPr>
          <p:cNvSpPr>
            <a:spLocks noGrp="1" noChangeArrowheads="1"/>
          </p:cNvSpPr>
          <p:nvPr>
            <p:ph idx="4294967295"/>
          </p:nvPr>
        </p:nvSpPr>
        <p:spPr>
          <a:xfrm>
            <a:off x="2571750" y="2016125"/>
            <a:ext cx="6572250" cy="3449638"/>
          </a:xfrm>
        </p:spPr>
        <p:txBody>
          <a:bodyPr/>
          <a:lstStyle/>
          <a:p>
            <a:pPr>
              <a:buFont typeface="Wingdings" pitchFamily="2" charset="2"/>
              <a:buNone/>
            </a:pPr>
            <a:endParaRPr lang="zh-CN" altLang="en-US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buFont typeface="Wingdings" pitchFamily="2" charset="2"/>
              <a:buNone/>
            </a:pPr>
            <a:endParaRPr lang="zh-CN" altLang="en-US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p:sp>
        <p:nvSpPr>
          <p:cNvPr id="167941" name="Rectangle 5">
            <a:extLst>
              <a:ext uri="{FF2B5EF4-FFF2-40B4-BE49-F238E27FC236}">
                <a16:creationId xmlns:a16="http://schemas.microsoft.com/office/drawing/2014/main" id="{D2B2ECDA-9B0C-3046-BD47-2475BE2BF3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7800" y="1066800"/>
            <a:ext cx="4191000" cy="685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bg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区间检验法：对问题</a:t>
            </a:r>
            <a:r>
              <a:rPr lang="en-US" altLang="zh-CN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A</a:t>
            </a: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进行假设检验</a:t>
            </a:r>
          </a:p>
        </p:txBody>
      </p:sp>
      <p:graphicFrame>
        <p:nvGraphicFramePr>
          <p:cNvPr id="167943" name="Object 7">
            <a:extLst>
              <a:ext uri="{FF2B5EF4-FFF2-40B4-BE49-F238E27FC236}">
                <a16:creationId xmlns:a16="http://schemas.microsoft.com/office/drawing/2014/main" id="{D3EAF8DF-0F7B-3C41-884A-FF0364775B7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43608" y="2079661"/>
          <a:ext cx="2855168" cy="55939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26911300" imgH="5270500" progId="Equation.3">
                  <p:embed/>
                </p:oleObj>
              </mc:Choice>
              <mc:Fallback>
                <p:oleObj name="Equation" r:id="rId2" imgW="26911300" imgH="5270500" progId="Equation.3">
                  <p:embed/>
                  <p:pic>
                    <p:nvPicPr>
                      <p:cNvPr id="167943" name="Object 7">
                        <a:extLst>
                          <a:ext uri="{FF2B5EF4-FFF2-40B4-BE49-F238E27FC236}">
                            <a16:creationId xmlns:a16="http://schemas.microsoft.com/office/drawing/2014/main" id="{D3EAF8DF-0F7B-3C41-884A-FF0364775B7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43608" y="2079661"/>
                        <a:ext cx="2855168" cy="559390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44" name="Object 8">
            <a:extLst>
              <a:ext uri="{FF2B5EF4-FFF2-40B4-BE49-F238E27FC236}">
                <a16:creationId xmlns:a16="http://schemas.microsoft.com/office/drawing/2014/main" id="{A213E2FC-7A2E-F54F-82EC-B8E9FA8C54E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7835" y="2090551"/>
          <a:ext cx="3072557" cy="5427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31013400" imgH="5270500" progId="Equation.3">
                  <p:embed/>
                </p:oleObj>
              </mc:Choice>
              <mc:Fallback>
                <p:oleObj name="Equation" r:id="rId4" imgW="31013400" imgH="5270500" progId="Equation.3">
                  <p:embed/>
                  <p:pic>
                    <p:nvPicPr>
                      <p:cNvPr id="167944" name="Object 8">
                        <a:extLst>
                          <a:ext uri="{FF2B5EF4-FFF2-40B4-BE49-F238E27FC236}">
                            <a16:creationId xmlns:a16="http://schemas.microsoft.com/office/drawing/2014/main" id="{A213E2FC-7A2E-F54F-82EC-B8E9FA8C54E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7835" y="2090551"/>
                        <a:ext cx="3072557" cy="542779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7945" name="Object 9">
            <a:extLst>
              <a:ext uri="{FF2B5EF4-FFF2-40B4-BE49-F238E27FC236}">
                <a16:creationId xmlns:a16="http://schemas.microsoft.com/office/drawing/2014/main" id="{81D60C9F-CFFC-8B42-BA6B-F835FF83FCA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054118" y="3032982"/>
          <a:ext cx="6572251" cy="7336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6" imgW="88938100" imgH="9944100" progId="Equation.3">
                  <p:embed/>
                </p:oleObj>
              </mc:Choice>
              <mc:Fallback>
                <p:oleObj name="Equation" r:id="rId6" imgW="88938100" imgH="9944100" progId="Equation.3">
                  <p:embed/>
                  <p:pic>
                    <p:nvPicPr>
                      <p:cNvPr id="167945" name="Object 9">
                        <a:extLst>
                          <a:ext uri="{FF2B5EF4-FFF2-40B4-BE49-F238E27FC236}">
                            <a16:creationId xmlns:a16="http://schemas.microsoft.com/office/drawing/2014/main" id="{81D60C9F-CFFC-8B42-BA6B-F835FF83FCA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54118" y="3032982"/>
                        <a:ext cx="6572251" cy="733634"/>
                      </a:xfrm>
                      <a:prstGeom prst="rect">
                        <a:avLst/>
                      </a:prstGeom>
                      <a:solidFill>
                        <a:srgbClr val="FFFF99"/>
                      </a:solidFill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167947" name="Rectangle 11">
                <a:extLst>
                  <a:ext uri="{FF2B5EF4-FFF2-40B4-BE49-F238E27FC236}">
                    <a16:creationId xmlns:a16="http://schemas.microsoft.com/office/drawing/2014/main" id="{0B294B5D-949F-7640-9D7F-4BA107EF6CA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899592" y="4149080"/>
                <a:ext cx="7939608" cy="1754326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 algn="l">
                  <a:spcBef>
                    <a:spcPct val="50000"/>
                  </a:spcBef>
                </a:pPr>
                <a:r>
                  <a:rPr kumimoji="0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本例中，自由度</a:t>
                </a:r>
                <a14:m>
                  <m:oMath xmlns:m="http://schemas.openxmlformats.org/officeDocument/2006/math">
                    <m:r>
                      <a:rPr kumimoji="0" lang="en-US" altLang="zh-CN" sz="240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𝑑</m:t>
                    </m:r>
                    <m:r>
                      <a:rPr kumimoji="0" lang="en-US" altLang="zh-CN" sz="240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.</m:t>
                    </m:r>
                    <m:r>
                      <a:rPr kumimoji="0" lang="en-US" altLang="zh-CN" sz="240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𝑓</m:t>
                    </m:r>
                    <m:r>
                      <a:rPr kumimoji="0" lang="en-US" altLang="zh-CN" sz="2400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.</m:t>
                    </m:r>
                    <m:r>
                      <a:rPr kumimoji="0" lang="en-US" altLang="zh-CN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=35   </m:t>
                    </m:r>
                  </m:oMath>
                </a14:m>
                <a:r>
                  <a:rPr kumimoji="0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查得</a:t>
                </a:r>
                <a:r>
                  <a:rPr kumimoji="0"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t</a:t>
                </a:r>
                <a:r>
                  <a:rPr kumimoji="0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界值</a:t>
                </a:r>
                <a:r>
                  <a:rPr kumimoji="0"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t</a:t>
                </a:r>
                <a:r>
                  <a:rPr kumimoji="0" lang="en-US" altLang="zh-CN" sz="2400" baseline="-25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0.05(35</a:t>
                </a:r>
                <a14:m>
                  <m:oMath xmlns:m="http://schemas.openxmlformats.org/officeDocument/2006/math">
                    <m:r>
                      <a:rPr kumimoji="0" lang="en-US" altLang="zh-CN" sz="2400" i="1" baseline="-25000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)</m:t>
                    </m:r>
                    <m:r>
                      <a:rPr kumimoji="0" lang="en-US" altLang="zh-CN" sz="24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=1.690,</m:t>
                    </m:r>
                  </m:oMath>
                </a14:m>
                <a:endParaRPr kumimoji="0"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algn="l">
                  <a:spcBef>
                    <a:spcPct val="50000"/>
                  </a:spcBef>
                </a:pPr>
                <a:r>
                  <a:rPr kumimoji="0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本例</a:t>
                </a:r>
                <a14:m>
                  <m:oMath xmlns:m="http://schemas.openxmlformats.org/officeDocument/2006/math">
                    <m:r>
                      <a:rPr kumimoji="0" lang="en-US" altLang="zh-CN" sz="240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𝑡</m:t>
                    </m:r>
                    <m:r>
                      <a:rPr kumimoji="0" lang="en-US" altLang="zh-CN" sz="240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=0.236&lt; </m:t>
                    </m:r>
                  </m:oMath>
                </a14:m>
                <a:r>
                  <a:rPr kumimoji="0"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t</a:t>
                </a:r>
                <a:r>
                  <a:rPr kumimoji="0" lang="en-US" altLang="zh-CN" sz="2400" baseline="-25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0.05(35)</a:t>
                </a:r>
                <a:r>
                  <a:rPr kumimoji="0"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, </a:t>
                </a:r>
                <a:r>
                  <a:rPr kumimoji="0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在 0.05的显著性水平下，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不拒绝</a:t>
                </a:r>
                <a:r>
                  <a:rPr kumimoji="0"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H</a:t>
                </a:r>
                <a:r>
                  <a:rPr kumimoji="0" lang="en-US" altLang="zh-CN" sz="2400" baseline="-25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0</a:t>
                </a:r>
                <a:r>
                  <a:rPr kumimoji="0"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,</a:t>
                </a:r>
                <a:r>
                  <a:rPr kumimoji="0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拒绝</a:t>
                </a:r>
                <a:r>
                  <a:rPr kumimoji="0"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H</a:t>
                </a:r>
                <a:r>
                  <a:rPr kumimoji="0" lang="en-US" altLang="zh-CN" sz="2400" baseline="-25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1，</a:t>
                </a:r>
                <a:r>
                  <a:rPr kumimoji="0"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即不能认为东北某县儿童的囟门闭合月龄大于北方儿童的。</a:t>
                </a:r>
              </a:p>
            </p:txBody>
          </p:sp>
        </mc:Choice>
        <mc:Fallback xmlns="">
          <p:sp>
            <p:nvSpPr>
              <p:cNvPr id="167947" name="Rectangle 11">
                <a:extLst>
                  <a:ext uri="{FF2B5EF4-FFF2-40B4-BE49-F238E27FC236}">
                    <a16:creationId xmlns:a16="http://schemas.microsoft.com/office/drawing/2014/main" id="{0B294B5D-949F-7640-9D7F-4BA107EF6CA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899592" y="4149080"/>
                <a:ext cx="7939608" cy="1754326"/>
              </a:xfrm>
              <a:prstGeom prst="rect">
                <a:avLst/>
              </a:prstGeom>
              <a:blipFill>
                <a:blip r:embed="rId9"/>
                <a:stretch>
                  <a:fillRect l="-1280" t="-3597" b="-7914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95874557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679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79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79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679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679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9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679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679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7941" grpId="0" autoUpdateAnimBg="0"/>
      <p:bldP spid="167947" grpId="0" autoUpdateAnimBg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639523C-E288-AD48-A265-1CEA81694A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例题分析</a:t>
            </a:r>
          </a:p>
        </p:txBody>
      </p:sp>
      <p:sp>
        <p:nvSpPr>
          <p:cNvPr id="171011" name="Rectangle 3">
            <a:extLst>
              <a:ext uri="{FF2B5EF4-FFF2-40B4-BE49-F238E27FC236}">
                <a16:creationId xmlns:a16="http://schemas.microsoft.com/office/drawing/2014/main" id="{06FF1652-13F4-304E-881A-C27C35DC1C38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例：坛子中花生的重量服从正态分布，但是均值与标准差是未知的，均值和标准差的度量单位为盎司。</a:t>
            </a:r>
            <a:endParaRPr lang="en-US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  随机选取20个坛子发现其样本均值和样本标准差分别为6.5盎司和2盎司。</a:t>
            </a:r>
            <a:endParaRPr lang="en-US" altLang="zh-CN" sz="28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  给定显著性水平</a:t>
            </a:r>
            <a:r>
              <a:rPr lang="en-US" altLang="zh-CN" sz="2800" dirty="0">
                <a:latin typeface="KaiTi" panose="02010609060101010101" pitchFamily="49" charset="-122"/>
                <a:ea typeface="KaiTi" panose="02010609060101010101" pitchFamily="49" charset="-122"/>
              </a:rPr>
              <a:t>α＝1％，</a:t>
            </a:r>
            <a:r>
              <a:rPr lang="zh-CN" altLang="en-US" sz="2800" dirty="0">
                <a:latin typeface="KaiTi" panose="02010609060101010101" pitchFamily="49" charset="-122"/>
                <a:ea typeface="KaiTi" panose="02010609060101010101" pitchFamily="49" charset="-122"/>
              </a:rPr>
              <a:t>检验零假设：真实均值为7.5盎司。</a:t>
            </a:r>
            <a:r>
              <a:rPr lang="zh-CN" altLang="en-US" sz="44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078225343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10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10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10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11" grpId="0" build="p" autoUpdateAnimBg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74082" name="Rectangle 2">
                <a:extLst>
                  <a:ext uri="{FF2B5EF4-FFF2-40B4-BE49-F238E27FC236}">
                    <a16:creationId xmlns:a16="http://schemas.microsoft.com/office/drawing/2014/main" id="{5BE214A2-9619-1F4C-9628-0261D790618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4880" y="874319"/>
                <a:ext cx="7694240" cy="463684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>
                <a:lvl1pPr indent="331788"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1pPr>
                <a:lvl2pPr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2pPr>
                <a:lvl3pPr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3pPr>
                <a:lvl4pPr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4pPr>
                <a:lvl5pPr algn="l"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5pPr>
                <a:lvl6pPr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6pPr>
                <a:lvl7pPr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7pPr>
                <a:lvl8pPr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8pPr>
                <a:lvl9pPr fontAlgn="base">
                  <a:spcBef>
                    <a:spcPct val="0"/>
                  </a:spcBef>
                  <a:spcAft>
                    <a:spcPct val="0"/>
                  </a:spcAft>
                  <a:defRPr kumimoji="1"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宋体" panose="02010600030101010101" pitchFamily="2" charset="-122"/>
                    <a:cs typeface="宋体" panose="02010600030101010101" pitchFamily="2" charset="-122"/>
                  </a:defRPr>
                </a:lvl9pPr>
              </a:lstStyle>
              <a:p>
                <a:pPr algn="just">
                  <a:lnSpc>
                    <a:spcPct val="150000"/>
                  </a:lnSpc>
                </a:pPr>
                <a:r>
                  <a:rPr lang="zh-CN" altLang="en-US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解1：令</a:t>
                </a:r>
                <a:r>
                  <a:rPr lang="en-US" altLang="zh-CN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X</a:t>
                </a:r>
                <a:r>
                  <a:rPr lang="zh-CN" altLang="en-US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代表坛子中花生的重量，则</a:t>
                </a: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和                 ，进而有                服从标准正态分布，但是由于必须用样本标准差</a:t>
                </a:r>
                <a:r>
                  <a:rPr lang="en-US" altLang="zh-CN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S</a:t>
                </a:r>
                <a:r>
                  <a:rPr lang="zh-CN" altLang="en-US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代替真实标准差</a:t>
                </a:r>
                <a:r>
                  <a:rPr lang="en-US" altLang="zh-CN" sz="2000" b="1" dirty="0" err="1">
                    <a:latin typeface="KaiTi" panose="02010609060101010101" pitchFamily="49" charset="-122"/>
                    <a:ea typeface="KaiTi" panose="02010609060101010101" pitchFamily="49" charset="-122"/>
                  </a:rPr>
                  <a:t>δ</a:t>
                </a:r>
                <a:r>
                  <a:rPr lang="en-US" altLang="zh-CN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，</a:t>
                </a:r>
                <a:r>
                  <a:rPr lang="zh-CN" altLang="en-US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则               服从自由度为19的</a:t>
                </a:r>
                <a:r>
                  <a:rPr lang="en-US" altLang="zh-CN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t</a:t>
                </a:r>
                <a:r>
                  <a:rPr lang="zh-CN" altLang="en-US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分布。</a:t>
                </a:r>
              </a:p>
              <a:p>
                <a:pPr algn="just">
                  <a:lnSpc>
                    <a:spcPct val="150000"/>
                  </a:lnSpc>
                </a:pPr>
                <a:endParaRPr lang="zh-CN" altLang="en-US" sz="2000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en-US" altLang="zh-CN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                    </a:t>
                </a:r>
                <a14:m>
                  <m:oMath xmlns:m="http://schemas.openxmlformats.org/officeDocument/2006/math"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 −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𝟐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.</m:t>
                    </m:r>
                    <m:r>
                      <a:rPr lang="en-US" altLang="zh-CN" sz="2000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𝟐</m:t>
                    </m:r>
                  </m:oMath>
                </a14:m>
                <a:endParaRPr lang="en-US" altLang="zh-CN" sz="2000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algn="just">
                  <a:lnSpc>
                    <a:spcPct val="150000"/>
                  </a:lnSpc>
                </a:pPr>
                <a:endParaRPr lang="zh-CN" altLang="en-US" sz="2000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algn="just">
                  <a:lnSpc>
                    <a:spcPct val="150000"/>
                  </a:lnSpc>
                </a:pPr>
                <a:r>
                  <a:rPr lang="zh-CN" altLang="en-US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查阅</a:t>
                </a:r>
                <a:r>
                  <a:rPr lang="en-US" altLang="zh-CN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t</a:t>
                </a:r>
                <a:r>
                  <a:rPr lang="zh-CN" altLang="en-US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分布表</a:t>
                </a:r>
                <a:r>
                  <a:rPr lang="en-US" altLang="zh-CN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t</a:t>
                </a:r>
                <a:r>
                  <a:rPr lang="zh-CN" altLang="en-US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临界</a:t>
                </a:r>
                <a14:m>
                  <m:oMath xmlns:m="http://schemas.openxmlformats.org/officeDocument/2006/math">
                    <m:r>
                      <a:rPr lang="zh-CN" altLang="en-US" sz="2000" b="1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𝒕</m:t>
                        </m:r>
                      </m:e>
                      <m:sub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𝟎</m:t>
                        </m:r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.</m:t>
                        </m:r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𝟎𝟏</m:t>
                        </m:r>
                      </m:sub>
                    </m:sSub>
                    <m:d>
                      <m:dPr>
                        <m:ctrlPr>
                          <a:rPr lang="en-US" altLang="zh-CN" sz="2000" b="1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𝟐𝟎</m:t>
                        </m:r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−</m:t>
                        </m:r>
                        <m:r>
                          <a:rPr lang="en-US" altLang="zh-CN" sz="2000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𝟏</m:t>
                        </m:r>
                      </m:e>
                    </m:d>
                    <m:r>
                      <a:rPr lang="en-US" altLang="zh-CN" sz="2000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𝟐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.</m:t>
                    </m:r>
                    <m:r>
                      <a:rPr lang="en-US" altLang="zh-CN" sz="2000" b="1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𝟔𝟖𝟏</m:t>
                    </m:r>
                  </m:oMath>
                </a14:m>
                <a:endParaRPr lang="en-US" altLang="zh-CN" sz="2000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eaLnBrk="0" hangingPunct="0">
                  <a:lnSpc>
                    <a:spcPct val="150000"/>
                  </a:lnSpc>
                </a:pPr>
                <a:r>
                  <a:rPr lang="en-US" altLang="zh-CN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t</a:t>
                </a:r>
                <a:r>
                  <a:rPr lang="zh-CN" altLang="en-US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绝对值小于</a:t>
                </a:r>
                <a:r>
                  <a:rPr lang="en-US" altLang="zh-CN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t</a:t>
                </a:r>
                <a:r>
                  <a:rPr lang="zh-CN" altLang="en-US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临界</a:t>
                </a:r>
              </a:p>
              <a:p>
                <a:pPr eaLnBrk="0" hangingPunct="0">
                  <a:lnSpc>
                    <a:spcPct val="150000"/>
                  </a:lnSpc>
                </a:pPr>
                <a:r>
                  <a:rPr lang="zh-CN" altLang="en-US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因此我们不拒绝零假设</a:t>
                </a:r>
                <a:r>
                  <a:rPr lang="zh-CN" altLang="en-US" sz="20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：</a:t>
                </a:r>
                <a:r>
                  <a:rPr lang="zh-CN" altLang="en-US" sz="20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坛子中的花生平均重量是7.5盎司。</a:t>
                </a:r>
              </a:p>
            </p:txBody>
          </p:sp>
        </mc:Choice>
        <mc:Fallback xmlns="">
          <p:sp>
            <p:nvSpPr>
              <p:cNvPr id="174082" name="Rectangle 2">
                <a:extLst>
                  <a:ext uri="{FF2B5EF4-FFF2-40B4-BE49-F238E27FC236}">
                    <a16:creationId xmlns:a16="http://schemas.microsoft.com/office/drawing/2014/main" id="{5BE214A2-9619-1F4C-9628-0261D79061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724880" y="874319"/>
                <a:ext cx="7694240" cy="4636847"/>
              </a:xfrm>
              <a:prstGeom prst="rect">
                <a:avLst/>
              </a:prstGeom>
              <a:blipFill>
                <a:blip r:embed="rId3"/>
                <a:stretch>
                  <a:fillRect l="-990" r="-825" b="-1366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graphicFrame>
        <p:nvGraphicFramePr>
          <p:cNvPr id="174083" name="Object 3">
            <a:extLst>
              <a:ext uri="{FF2B5EF4-FFF2-40B4-BE49-F238E27FC236}">
                <a16:creationId xmlns:a16="http://schemas.microsoft.com/office/drawing/2014/main" id="{2C95B8ED-E82A-4447-B6D6-E4215CB849E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763554320"/>
              </p:ext>
            </p:extLst>
          </p:nvPr>
        </p:nvGraphicFramePr>
        <p:xfrm>
          <a:off x="5601375" y="1422958"/>
          <a:ext cx="1153959" cy="46012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4" imgW="20485100" imgH="8191500" progId="Equation.3">
                  <p:embed/>
                </p:oleObj>
              </mc:Choice>
              <mc:Fallback>
                <p:oleObj name="Equation" r:id="rId4" imgW="20485100" imgH="8191500" progId="Equation.3">
                  <p:embed/>
                  <p:pic>
                    <p:nvPicPr>
                      <p:cNvPr id="174083" name="Object 3">
                        <a:extLst>
                          <a:ext uri="{FF2B5EF4-FFF2-40B4-BE49-F238E27FC236}">
                            <a16:creationId xmlns:a16="http://schemas.microsoft.com/office/drawing/2014/main" id="{2C95B8ED-E82A-4447-B6D6-E4215CB849EB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601375" y="1422958"/>
                        <a:ext cx="1153959" cy="460123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84" name="Object 4">
            <a:extLst>
              <a:ext uri="{FF2B5EF4-FFF2-40B4-BE49-F238E27FC236}">
                <a16:creationId xmlns:a16="http://schemas.microsoft.com/office/drawing/2014/main" id="{FF7E8842-0AA0-D243-BCD7-89D3ACF16E78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38665131"/>
              </p:ext>
            </p:extLst>
          </p:nvPr>
        </p:nvGraphicFramePr>
        <p:xfrm>
          <a:off x="5436096" y="922941"/>
          <a:ext cx="1297975" cy="39432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20485100" imgH="5270500" progId="Equation.3">
                  <p:embed/>
                </p:oleObj>
              </mc:Choice>
              <mc:Fallback>
                <p:oleObj r:id="rId6" imgW="20485100" imgH="5270500" progId="Equation.3">
                  <p:embed/>
                  <p:pic>
                    <p:nvPicPr>
                      <p:cNvPr id="174084" name="Object 4">
                        <a:extLst>
                          <a:ext uri="{FF2B5EF4-FFF2-40B4-BE49-F238E27FC236}">
                            <a16:creationId xmlns:a16="http://schemas.microsoft.com/office/drawing/2014/main" id="{FF7E8842-0AA0-D243-BCD7-89D3ACF16E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436096" y="922941"/>
                        <a:ext cx="1297975" cy="394322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86" name="Object 6">
            <a:extLst>
              <a:ext uri="{FF2B5EF4-FFF2-40B4-BE49-F238E27FC236}">
                <a16:creationId xmlns:a16="http://schemas.microsoft.com/office/drawing/2014/main" id="{12C58547-8C2A-D54F-B4AD-6847EA90128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559235144"/>
              </p:ext>
            </p:extLst>
          </p:nvPr>
        </p:nvGraphicFramePr>
        <p:xfrm>
          <a:off x="2699792" y="3086100"/>
          <a:ext cx="1095375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8" imgW="14922500" imgH="10236200" progId="Equation.3">
                  <p:embed/>
                </p:oleObj>
              </mc:Choice>
              <mc:Fallback>
                <p:oleObj r:id="rId8" imgW="14922500" imgH="10236200" progId="Equation.3">
                  <p:embed/>
                  <p:pic>
                    <p:nvPicPr>
                      <p:cNvPr id="174086" name="Object 6">
                        <a:extLst>
                          <a:ext uri="{FF2B5EF4-FFF2-40B4-BE49-F238E27FC236}">
                            <a16:creationId xmlns:a16="http://schemas.microsoft.com/office/drawing/2014/main" id="{12C58547-8C2A-D54F-B4AD-6847EA90128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99792" y="3086100"/>
                        <a:ext cx="1095375" cy="68580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4090" name="Object 10">
            <a:extLst>
              <a:ext uri="{FF2B5EF4-FFF2-40B4-BE49-F238E27FC236}">
                <a16:creationId xmlns:a16="http://schemas.microsoft.com/office/drawing/2014/main" id="{390DF9D6-A8D1-9E48-B3A9-68EA37E0FED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63771" y="1346834"/>
          <a:ext cx="979798" cy="61237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10" imgW="14922500" imgH="10236200" progId="Equation.3">
                  <p:embed/>
                </p:oleObj>
              </mc:Choice>
              <mc:Fallback>
                <p:oleObj r:id="rId10" imgW="14922500" imgH="10236200" progId="Equation.3">
                  <p:embed/>
                  <p:pic>
                    <p:nvPicPr>
                      <p:cNvPr id="174090" name="Object 10">
                        <a:extLst>
                          <a:ext uri="{FF2B5EF4-FFF2-40B4-BE49-F238E27FC236}">
                            <a16:creationId xmlns:a16="http://schemas.microsoft.com/office/drawing/2014/main" id="{390DF9D6-A8D1-9E48-B3A9-68EA37E0FED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63771" y="1346834"/>
                        <a:ext cx="979798" cy="612373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BDFAB6BC-6A19-D74C-91A2-BDA05DAC4E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560" y="219942"/>
            <a:ext cx="7403275" cy="702999"/>
          </a:xfrm>
        </p:spPr>
        <p:txBody>
          <a:bodyPr/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显著性检验法</a:t>
            </a:r>
          </a:p>
        </p:txBody>
      </p:sp>
    </p:spTree>
    <p:extLst>
      <p:ext uri="{BB962C8B-B14F-4D97-AF65-F5344CB8AC3E}">
        <p14:creationId xmlns:p14="http://schemas.microsoft.com/office/powerpoint/2010/main" val="1344811084"/>
      </p:ext>
    </p:extLst>
  </p:cSld>
  <p:clrMapOvr>
    <a:masterClrMapping/>
  </p:clrMapOvr>
  <p:transition spd="med">
    <p:checker/>
  </p:transition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036" name="Rectangle 4">
            <a:extLst>
              <a:ext uri="{FF2B5EF4-FFF2-40B4-BE49-F238E27FC236}">
                <a16:creationId xmlns:a16="http://schemas.microsoft.com/office/drawing/2014/main" id="{7713F81E-FF02-7748-B7E6-364F0C05BD2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62075" y="1981200"/>
            <a:ext cx="6666309" cy="41751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 indent="331788"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1pPr>
            <a:lvl2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2pPr>
            <a:lvl3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3pPr>
            <a:lvl4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4pPr>
            <a:lvl5pPr algn="l"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defRPr>
            </a:lvl9pPr>
          </a:lstStyle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解2：类似的，             服从自由度为19的</a:t>
            </a:r>
            <a:r>
              <a:rPr lang="en-US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t</a:t>
            </a: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分布。</a:t>
            </a:r>
          </a:p>
          <a:p>
            <a:pPr algn="just">
              <a:lnSpc>
                <a:spcPct val="150000"/>
              </a:lnSpc>
            </a:pPr>
            <a:endParaRPr lang="zh-CN" altLang="en-US" sz="2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查阅</a:t>
            </a:r>
            <a:r>
              <a:rPr lang="en-US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t</a:t>
            </a: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分布表得：</a:t>
            </a:r>
            <a:endParaRPr lang="en-US" altLang="zh-CN" sz="2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P[-2.681≤              ≤2.681]=0.99</a:t>
            </a:r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just" eaLnBrk="0" hangingPunct="0">
              <a:lnSpc>
                <a:spcPct val="150000"/>
              </a:lnSpc>
            </a:pPr>
            <a:endParaRPr lang="en-US" altLang="zh-CN" sz="2000" b="1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just" eaLnBrk="0" hangingPunct="0">
              <a:lnSpc>
                <a:spcPct val="150000"/>
              </a:lnSpc>
            </a:pP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把   ＝6.5，</a:t>
            </a:r>
            <a:r>
              <a:rPr lang="en-US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S=2,n＝20</a:t>
            </a: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代入上式后重新整理得到：</a:t>
            </a:r>
            <a:endParaRPr lang="zh-CN" altLang="en-US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algn="just" eaLnBrk="0" hangingPunct="0">
              <a:lnSpc>
                <a:spcPct val="150000"/>
              </a:lnSpc>
            </a:pP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          5.22≤</a:t>
            </a:r>
            <a:r>
              <a:rPr lang="en-US" altLang="zh-CN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μ≤7.78</a:t>
            </a:r>
            <a:endParaRPr lang="en-US" altLang="zh-CN" sz="2000" dirty="0">
              <a:latin typeface="KaiTi" panose="02010609060101010101" pitchFamily="49" charset="-122"/>
              <a:ea typeface="KaiTi" panose="02010609060101010101" pitchFamily="49" charset="-122"/>
            </a:endParaRPr>
          </a:p>
          <a:p>
            <a:pPr eaLnBrk="0" hangingPunct="0">
              <a:lnSpc>
                <a:spcPct val="150000"/>
              </a:lnSpc>
            </a:pP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该区间包括了零假设值7.5，因此，我们不拒绝零假设</a:t>
            </a:r>
            <a:r>
              <a:rPr lang="zh-CN" altLang="en-US" sz="2000" dirty="0">
                <a:latin typeface="KaiTi" panose="02010609060101010101" pitchFamily="49" charset="-122"/>
                <a:ea typeface="KaiTi" panose="02010609060101010101" pitchFamily="49" charset="-122"/>
              </a:rPr>
              <a:t>：</a:t>
            </a:r>
            <a:r>
              <a:rPr lang="zh-CN" altLang="en-US" sz="2000" b="1" dirty="0">
                <a:latin typeface="KaiTi" panose="02010609060101010101" pitchFamily="49" charset="-122"/>
                <a:ea typeface="KaiTi" panose="02010609060101010101" pitchFamily="49" charset="-122"/>
              </a:rPr>
              <a:t>坛子中的花生平均重量是7.5盎司。</a:t>
            </a:r>
          </a:p>
        </p:txBody>
      </p:sp>
      <p:graphicFrame>
        <p:nvGraphicFramePr>
          <p:cNvPr id="172040" name="Object 8">
            <a:extLst>
              <a:ext uri="{FF2B5EF4-FFF2-40B4-BE49-F238E27FC236}">
                <a16:creationId xmlns:a16="http://schemas.microsoft.com/office/drawing/2014/main" id="{ECFA5FCA-1010-D944-B54F-9595AB44726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738209" y="1978892"/>
          <a:ext cx="896853" cy="6160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Equation" r:id="rId2" imgW="14922500" imgH="10236200" progId="Equation.3">
                  <p:embed/>
                </p:oleObj>
              </mc:Choice>
              <mc:Fallback>
                <p:oleObj name="Equation" r:id="rId2" imgW="14922500" imgH="10236200" progId="Equation.3">
                  <p:embed/>
                  <p:pic>
                    <p:nvPicPr>
                      <p:cNvPr id="172040" name="Object 8">
                        <a:extLst>
                          <a:ext uri="{FF2B5EF4-FFF2-40B4-BE49-F238E27FC236}">
                            <a16:creationId xmlns:a16="http://schemas.microsoft.com/office/drawing/2014/main" id="{ECFA5FCA-1010-D944-B54F-9595AB44726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738209" y="1978892"/>
                        <a:ext cx="896853" cy="616099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41" name="Object 9">
            <a:extLst>
              <a:ext uri="{FF2B5EF4-FFF2-40B4-BE49-F238E27FC236}">
                <a16:creationId xmlns:a16="http://schemas.microsoft.com/office/drawing/2014/main" id="{57B7F216-2B5C-2E42-9850-6E155FB5509A}"/>
              </a:ext>
            </a:extLst>
          </p:cNvPr>
          <p:cNvGraphicFramePr>
            <a:graphicFrameLocks noChangeAspect="1"/>
          </p:cNvGraphicFramePr>
          <p:nvPr/>
        </p:nvGraphicFramePr>
        <p:xfrm>
          <a:off x="3563888" y="3269871"/>
          <a:ext cx="1008112" cy="6925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14922500" imgH="10236200" progId="Equation.3">
                  <p:embed/>
                </p:oleObj>
              </mc:Choice>
              <mc:Fallback>
                <p:oleObj r:id="rId4" imgW="14922500" imgH="10236200" progId="Equation.3">
                  <p:embed/>
                  <p:pic>
                    <p:nvPicPr>
                      <p:cNvPr id="172041" name="Object 9">
                        <a:extLst>
                          <a:ext uri="{FF2B5EF4-FFF2-40B4-BE49-F238E27FC236}">
                            <a16:creationId xmlns:a16="http://schemas.microsoft.com/office/drawing/2014/main" id="{57B7F216-2B5C-2E42-9850-6E155FB5509A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63888" y="3269871"/>
                        <a:ext cx="1008112" cy="692529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72042" name="Object 10">
            <a:extLst>
              <a:ext uri="{FF2B5EF4-FFF2-40B4-BE49-F238E27FC236}">
                <a16:creationId xmlns:a16="http://schemas.microsoft.com/office/drawing/2014/main" id="{54691618-8627-5B4E-AA22-B019444754EF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1720" y="4365104"/>
          <a:ext cx="295275" cy="342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6" imgW="4102100" imgH="4686300" progId="Equation.3">
                  <p:embed/>
                </p:oleObj>
              </mc:Choice>
              <mc:Fallback>
                <p:oleObj r:id="rId6" imgW="4102100" imgH="4686300" progId="Equation.3">
                  <p:embed/>
                  <p:pic>
                    <p:nvPicPr>
                      <p:cNvPr id="172042" name="Object 10">
                        <a:extLst>
                          <a:ext uri="{FF2B5EF4-FFF2-40B4-BE49-F238E27FC236}">
                            <a16:creationId xmlns:a16="http://schemas.microsoft.com/office/drawing/2014/main" id="{54691618-8627-5B4E-AA22-B019444754EF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720" y="4365104"/>
                        <a:ext cx="295275" cy="342900"/>
                      </a:xfrm>
                      <a:prstGeom prst="rect">
                        <a:avLst/>
                      </a:prstGeom>
                      <a:solidFill>
                        <a:srgbClr val="FFCCFF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标题 1">
            <a:extLst>
              <a:ext uri="{FF2B5EF4-FFF2-40B4-BE49-F238E27FC236}">
                <a16:creationId xmlns:a16="http://schemas.microsoft.com/office/drawing/2014/main" id="{44F768DB-E69C-CB43-BA99-F57013AE7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区间检验法</a:t>
            </a:r>
          </a:p>
        </p:txBody>
      </p:sp>
    </p:spTree>
    <p:extLst>
      <p:ext uri="{BB962C8B-B14F-4D97-AF65-F5344CB8AC3E}">
        <p14:creationId xmlns:p14="http://schemas.microsoft.com/office/powerpoint/2010/main" val="1848408948"/>
      </p:ext>
    </p:extLst>
  </p:cSld>
  <p:clrMapOvr>
    <a:masterClrMapping/>
  </p:clrMapOvr>
  <p:transition spd="med">
    <p:checker/>
  </p:transition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13FCC7-F5E6-7B4C-BDD0-27C6E3577C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CN" dirty="0" err="1">
                <a:latin typeface="KaiTi" panose="02010609060101010101" pitchFamily="49" charset="-122"/>
                <a:ea typeface="KaiTi" panose="02010609060101010101" pitchFamily="49" charset="-122"/>
              </a:rPr>
              <a:t>Ols</a:t>
            </a:r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估计量的概率分布和假设检验</a:t>
            </a:r>
            <a:endParaRPr kumimoji="1" lang="zh-CN" alt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CFBE915-472D-D34B-AFA7-38C2BC4B5C58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/>
            <p:txBody>
              <a:bodyPr>
                <a:normAutofit fontScale="92500" lnSpcReduction="10000"/>
              </a:bodyPr>
              <a:lstStyle/>
              <a:p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  <a:cs typeface="Arial" panose="020B0604020202020204" pitchFamily="34" charset="0"/>
                  </a:rPr>
                  <a:t>在总体回归函数</a:t>
                </a:r>
                <a14:m>
                  <m:oMath xmlns:m="http://schemas.openxmlformats.org/officeDocument/2006/math">
                    <m:r>
                      <a:rPr lang="en-US" altLang="zh-CN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𝑌</m:t>
                    </m:r>
                    <m:r>
                      <a:rPr lang="en-US" altLang="zh-CN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𝑏</m:t>
                    </m:r>
                    <m:r>
                      <a:rPr lang="en-US" altLang="zh-CN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1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+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𝑏</m:t>
                    </m:r>
                    <m:r>
                      <a:rPr lang="en-US" altLang="zh-CN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2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𝑋</m:t>
                    </m:r>
                    <m:r>
                      <a:rPr lang="en-US" altLang="zh-CN" i="1" baseline="-300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𝑖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+</m:t>
                    </m:r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  <a:cs typeface="Arial" panose="020B0604020202020204" pitchFamily="34" charset="0"/>
                  </a:rPr>
                  <a:t> 中，</a:t>
                </a:r>
                <a:r>
                  <a:rPr lang="en-US" altLang="zh-CN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  <a:cs typeface="Arial" panose="020B0604020202020204" pitchFamily="34" charset="0"/>
                  </a:rPr>
                  <a:t> 服从正态分布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zh-CN" altLang="en-US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  </m:t>
                        </m:r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(0，</m:t>
                    </m:r>
                    <m:sSup>
                      <m:sSupPr>
                        <m:ctrlP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lang="en-US" altLang="zh-CN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)</m:t>
                    </m:r>
                  </m:oMath>
                </a14:m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  <a:cs typeface="Arial" panose="020B0604020202020204" pitchFamily="34" charset="0"/>
                  </a:rPr>
                  <a:t>这个假定的理论基础是中心极限定理：随着条件变量的无向增加，独立同分布的随机变量近似服从正态分布。</a:t>
                </a:r>
                <a:endParaRPr kumimoji="1" lang="en-US" altLang="zh-CN" dirty="0">
                  <a:latin typeface="KaiTi" panose="02010609060101010101" pitchFamily="49" charset="-122"/>
                  <a:ea typeface="KaiTi" panose="02010609060101010101" pitchFamily="49" charset="-122"/>
                  <a:cs typeface="Arial" panose="020B0604020202020204" pitchFamily="34" charset="0"/>
                </a:endParaRPr>
              </a:p>
              <a:p>
                <a:r>
                  <a:rPr lang="en-US" altLang="zh-CN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  <a:cs typeface="Arial" panose="020B0604020202020204" pitchFamily="34" charset="0"/>
                  </a:rPr>
                  <a:t>代表未纳入回归模型的其他所有因素的影响，所以可以根据中心级限定理假定误差项服从正态分布。</a:t>
                </a:r>
                <a:endParaRPr kumimoji="1" lang="en-US" altLang="zh-CN" dirty="0">
                  <a:latin typeface="KaiTi" panose="02010609060101010101" pitchFamily="49" charset="-122"/>
                  <a:ea typeface="KaiTi" panose="02010609060101010101" pitchFamily="49" charset="-122"/>
                  <a:cs typeface="Arial" panose="020B0604020202020204" pitchFamily="34" charset="0"/>
                </a:endParaRPr>
              </a:p>
              <a:p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  <a:cs typeface="Arial" panose="020B0604020202020204" pitchFamily="34" charset="0"/>
                  </a:rPr>
                  <a:t>由于最小二乘法估计量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dirty="0">
                    <a:latin typeface="KaiTi" panose="02010609060101010101" pitchFamily="49" charset="-122"/>
                    <a:ea typeface="KaiTi" panose="02010609060101010101" pitchFamily="49" charset="-122"/>
                    <a:cs typeface="Arial" panose="020B0604020202020204" pitchFamily="34" charset="0"/>
                  </a:rPr>
                  <a:t> </a:t>
                </a:r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  <a:cs typeface="Arial" panose="020B0604020202020204" pitchFamily="34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  <a:cs typeface="Arial" panose="020B0604020202020204" pitchFamily="34" charset="0"/>
                  </a:rPr>
                  <a:t>都是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𝜇</m:t>
                        </m:r>
                      </m:e>
                      <m:sub>
                        <m:r>
                          <a:rPr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</m:oMath>
                </a14:m>
                <a:r>
                  <a:rPr kumimoji="1" lang="zh-CN" altLang="en-US" dirty="0">
                    <a:latin typeface="KaiTi" panose="02010609060101010101" pitchFamily="49" charset="-122"/>
                    <a:ea typeface="KaiTi" panose="02010609060101010101" pitchFamily="49" charset="-122"/>
                    <a:cs typeface="Arial" panose="020B0604020202020204" pitchFamily="34" charset="0"/>
                  </a:rPr>
                  <a:t>的线性函数，而正态分布的线性函数仍然服从正态分布，所以估计量的分布就可以确定了。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，</m:t>
                        </m:r>
                        <m:sSubSup>
                          <m:sSub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1,2. </a:t>
                </a:r>
              </a:p>
              <a:p>
                <a:endParaRPr kumimoji="1" lang="zh-CN" altLang="en-US" dirty="0">
                  <a:latin typeface="KaiTi" panose="02010609060101010101" pitchFamily="49" charset="-122"/>
                  <a:ea typeface="KaiTi" panose="02010609060101010101" pitchFamily="49" charset="-122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CFBE915-472D-D34B-AFA7-38C2BC4B5C58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771" t="-1099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51458171"/>
      </p:ext>
    </p:extLst>
  </p:cSld>
  <p:clrMapOvr>
    <a:masterClrMapping/>
  </p:clrMapOvr>
  <p:transition spd="med">
    <p:checker/>
  </p:transition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>
            <a:extLst>
              <a:ext uri="{FF2B5EF4-FFF2-40B4-BE49-F238E27FC236}">
                <a16:creationId xmlns:a16="http://schemas.microsoft.com/office/drawing/2014/main" id="{2ADD1B2C-8DD5-2548-964A-D4F631564DD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371600" y="457200"/>
            <a:ext cx="7239000" cy="838200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、</a:t>
            </a:r>
            <a:r>
              <a:rPr lang="en-US" altLang="zh-CN" sz="3600" dirty="0" err="1">
                <a:latin typeface="KaiTi" panose="02010609060101010101" pitchFamily="49" charset="-122"/>
                <a:ea typeface="KaiTi" panose="02010609060101010101" pitchFamily="49" charset="-122"/>
              </a:rPr>
              <a:t>Ols</a:t>
            </a:r>
            <a:r>
              <a:rPr lang="en-US" altLang="zh-CN" sz="3600" dirty="0">
                <a:latin typeface="KaiTi" panose="02010609060101010101" pitchFamily="49" charset="-122"/>
                <a:ea typeface="KaiTi" panose="02010609060101010101" pitchFamily="49" charset="-122"/>
              </a:rPr>
              <a:t> </a:t>
            </a:r>
            <a:r>
              <a:rPr lang="zh-CN" altLang="en-US" sz="3600" dirty="0">
                <a:latin typeface="KaiTi" panose="02010609060101010101" pitchFamily="49" charset="-122"/>
                <a:ea typeface="KaiTi" panose="02010609060101010101" pitchFamily="49" charset="-122"/>
              </a:rPr>
              <a:t>估计量的概率分布和假设检验</a:t>
            </a:r>
          </a:p>
        </p:txBody>
      </p:sp>
      <p:sp>
        <p:nvSpPr>
          <p:cNvPr id="136195" name="Rectangle 3">
            <a:extLst>
              <a:ext uri="{FF2B5EF4-FFF2-40B4-BE49-F238E27FC236}">
                <a16:creationId xmlns:a16="http://schemas.microsoft.com/office/drawing/2014/main" id="{983787BF-C1E6-084B-9D71-7981F893293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348148" y="1988840"/>
            <a:ext cx="7223275" cy="4272924"/>
          </a:xfrm>
        </p:spPr>
        <p:txBody>
          <a:bodyPr/>
          <a:lstStyle/>
          <a:p>
            <a:pPr marL="812800" indent="-812800">
              <a:buFont typeface="Wingdings" pitchFamily="2" charset="2"/>
              <a:buNone/>
            </a:pPr>
            <a:r>
              <a:rPr lang="zh-CN" altLang="en-US" sz="2800" b="1" dirty="0">
                <a:latin typeface="KaiTi" panose="02010609060101010101" pitchFamily="49" charset="-122"/>
                <a:ea typeface="KaiTi" panose="02010609060101010101" pitchFamily="49" charset="-122"/>
              </a:rPr>
              <a:t>估计量的统计分布情况</a:t>
            </a:r>
          </a:p>
          <a:p>
            <a:pPr marL="812800" indent="-812800">
              <a:buFont typeface="Wingdings" pitchFamily="2" charset="2"/>
              <a:buNone/>
            </a:pPr>
            <a:endParaRPr lang="zh-CN" altLang="en-US" sz="2800" b="1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198" name="Rectangle 6">
                <a:extLst>
                  <a:ext uri="{FF2B5EF4-FFF2-40B4-BE49-F238E27FC236}">
                    <a16:creationId xmlns:a16="http://schemas.microsoft.com/office/drawing/2014/main" id="{CE88FEED-36FD-7046-B396-6A4A4C5AA3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125623" y="1959512"/>
                <a:ext cx="838200" cy="1986558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800" b="1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正态分布</a:t>
                </a:r>
              </a:p>
            </p:txBody>
          </p:sp>
        </mc:Choice>
        <mc:Fallback xmlns="">
          <p:sp>
            <p:nvSpPr>
              <p:cNvPr id="136198" name="Rectangle 6">
                <a:extLst>
                  <a:ext uri="{FF2B5EF4-FFF2-40B4-BE49-F238E27FC236}">
                    <a16:creationId xmlns:a16="http://schemas.microsoft.com/office/drawing/2014/main" id="{CE88FEED-36FD-7046-B396-6A4A4C5AA3E4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2125623" y="1959512"/>
                <a:ext cx="838200" cy="1986558"/>
              </a:xfrm>
              <a:prstGeom prst="rect">
                <a:avLst/>
              </a:prstGeom>
              <a:blipFill>
                <a:blip r:embed="rId2"/>
                <a:stretch>
                  <a:fillRect l="-3165" r="-2532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199" name="Rectangle 7">
                <a:extLst>
                  <a:ext uri="{FF2B5EF4-FFF2-40B4-BE49-F238E27FC236}">
                    <a16:creationId xmlns:a16="http://schemas.microsoft.com/office/drawing/2014/main" id="{9F903E0B-F918-BD4F-9811-0EB6ABD9C14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880156" y="2061714"/>
                <a:ext cx="894247" cy="1986559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𝒀</m:t>
                        </m:r>
                      </m:e>
                      <m:sub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线性</a:t>
                </a:r>
              </a:p>
            </p:txBody>
          </p:sp>
        </mc:Choice>
        <mc:Fallback xmlns="">
          <p:sp>
            <p:nvSpPr>
              <p:cNvPr id="136199" name="Rectangle 7">
                <a:extLst>
                  <a:ext uri="{FF2B5EF4-FFF2-40B4-BE49-F238E27FC236}">
                    <a16:creationId xmlns:a16="http://schemas.microsoft.com/office/drawing/2014/main" id="{9F903E0B-F918-BD4F-9811-0EB6ABD9C14F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5880156" y="2061714"/>
                <a:ext cx="894247" cy="1986559"/>
              </a:xfrm>
              <a:prstGeom prst="rect">
                <a:avLst/>
              </a:prstGeom>
              <a:blipFill>
                <a:blip r:embed="rId3"/>
                <a:stretch>
                  <a:fillRect l="-3797" r="-1266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200" name="Rectangle 8">
                <a:extLst>
                  <a:ext uri="{FF2B5EF4-FFF2-40B4-BE49-F238E27FC236}">
                    <a16:creationId xmlns:a16="http://schemas.microsoft.com/office/drawing/2014/main" id="{B602863B-B58A-0445-A676-FDBE8AC60B2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2226694" y="3076463"/>
                <a:ext cx="724210" cy="2019793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𝒃</m:t>
                        </m:r>
                      </m:e>
                      <m:sub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𝒀</m:t>
                        </m:r>
                      </m:e>
                      <m:sub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线性</a:t>
                </a:r>
              </a:p>
            </p:txBody>
          </p:sp>
        </mc:Choice>
        <mc:Fallback xmlns="">
          <p:sp>
            <p:nvSpPr>
              <p:cNvPr id="136200" name="Rectangle 8">
                <a:extLst>
                  <a:ext uri="{FF2B5EF4-FFF2-40B4-BE49-F238E27FC236}">
                    <a16:creationId xmlns:a16="http://schemas.microsoft.com/office/drawing/2014/main" id="{B602863B-B58A-0445-A676-FDBE8AC60B2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2226694" y="3076463"/>
                <a:ext cx="724210" cy="2019793"/>
              </a:xfrm>
              <a:prstGeom prst="rect">
                <a:avLst/>
              </a:prstGeom>
              <a:blipFill>
                <a:blip r:embed="rId4"/>
                <a:stretch>
                  <a:fillRect l="-3727" b="-8475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6201" name="Rectangle 9">
                <a:extLst>
                  <a:ext uri="{FF2B5EF4-FFF2-40B4-BE49-F238E27FC236}">
                    <a16:creationId xmlns:a16="http://schemas.microsoft.com/office/drawing/2014/main" id="{FFA6AD46-3292-BA47-8A67-088DAFA5483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5997470" y="2989275"/>
                <a:ext cx="831001" cy="2304256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𝒃</m:t>
                        </m:r>
                      </m:e>
                      <m:sub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𝝁</m:t>
                        </m:r>
                      </m:e>
                      <m:sub>
                        <m:r>
                          <a:rPr lang="en-US" altLang="zh-CN" sz="2800" b="1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线性</a:t>
                </a:r>
              </a:p>
            </p:txBody>
          </p:sp>
        </mc:Choice>
        <mc:Fallback xmlns="">
          <p:sp>
            <p:nvSpPr>
              <p:cNvPr id="136201" name="Rectangle 9">
                <a:extLst>
                  <a:ext uri="{FF2B5EF4-FFF2-40B4-BE49-F238E27FC236}">
                    <a16:creationId xmlns:a16="http://schemas.microsoft.com/office/drawing/2014/main" id="{FFA6AD46-3292-BA47-8A67-088DAFA5483C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5997470" y="2989275"/>
                <a:ext cx="831001" cy="2304256"/>
              </a:xfrm>
              <a:prstGeom prst="rect">
                <a:avLst/>
              </a:prstGeom>
              <a:blipFill>
                <a:blip r:embed="rId5"/>
                <a:stretch>
                  <a:fillRect l="-3261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202" name="AutoShape 10">
            <a:extLst>
              <a:ext uri="{FF2B5EF4-FFF2-40B4-BE49-F238E27FC236}">
                <a16:creationId xmlns:a16="http://schemas.microsoft.com/office/drawing/2014/main" id="{1231ACCE-A916-374D-87EF-EB15DC33E8F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5359" y="2820116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203" name="AutoShape 11">
            <a:extLst>
              <a:ext uri="{FF2B5EF4-FFF2-40B4-BE49-F238E27FC236}">
                <a16:creationId xmlns:a16="http://schemas.microsoft.com/office/drawing/2014/main" id="{A290C291-A716-4F4C-9BEA-50F3957435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3067" y="2921810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6204" name="AutoShape 12">
            <a:extLst>
              <a:ext uri="{FF2B5EF4-FFF2-40B4-BE49-F238E27FC236}">
                <a16:creationId xmlns:a16="http://schemas.microsoft.com/office/drawing/2014/main" id="{69005AC5-060D-4645-8390-F703505B14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45359" y="3888636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6205" name="Rectangle 13">
                <a:extLst>
                  <a:ext uri="{FF2B5EF4-FFF2-40B4-BE49-F238E27FC236}">
                    <a16:creationId xmlns:a16="http://schemas.microsoft.com/office/drawing/2014/main" id="{30D02B99-1721-9841-ABC9-7EF6124785C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 rot="16200000">
                <a:off x="3398310" y="3970606"/>
                <a:ext cx="724212" cy="2697311"/>
              </a:xfrm>
              <a:prstGeom prst="rect">
                <a:avLst/>
              </a:prstGeom>
              <a:solidFill>
                <a:srgbClr val="FFFF99"/>
              </a:soli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eaVert" wrap="none" anchor="ctr"/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𝒃</m:t>
                        </m:r>
                      </m:e>
                      <m:sub>
                        <m:r>
                          <a:rPr lang="en-US" altLang="zh-CN" sz="2800" b="1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𝒊</m:t>
                        </m:r>
                      </m:sub>
                    </m:sSub>
                  </m:oMath>
                </a14:m>
                <a:r>
                  <a:rPr lang="zh-CN" altLang="en-US" sz="28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服从正态分布</a:t>
                </a:r>
              </a:p>
            </p:txBody>
          </p:sp>
        </mc:Choice>
        <mc:Fallback xmlns="">
          <p:sp>
            <p:nvSpPr>
              <p:cNvPr id="136205" name="Rectangle 13">
                <a:extLst>
                  <a:ext uri="{FF2B5EF4-FFF2-40B4-BE49-F238E27FC236}">
                    <a16:creationId xmlns:a16="http://schemas.microsoft.com/office/drawing/2014/main" id="{30D02B99-1721-9841-ABC9-7EF6124785C8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 rot="16200000">
                <a:off x="3398310" y="3970606"/>
                <a:ext cx="724212" cy="2697311"/>
              </a:xfrm>
              <a:prstGeom prst="rect">
                <a:avLst/>
              </a:prstGeom>
              <a:blipFill>
                <a:blip r:embed="rId6"/>
                <a:stretch>
                  <a:fillRect l="-2804" r="-1402" b="-8475"/>
                </a:stretch>
              </a:blip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6206" name="AutoShape 14">
            <a:extLst>
              <a:ext uri="{FF2B5EF4-FFF2-40B4-BE49-F238E27FC236}">
                <a16:creationId xmlns:a16="http://schemas.microsoft.com/office/drawing/2014/main" id="{1AA99645-BE4B-4343-81A0-75F15F3278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23067" y="3999263"/>
            <a:ext cx="685800" cy="381000"/>
          </a:xfrm>
          <a:prstGeom prst="rightArrow">
            <a:avLst>
              <a:gd name="adj1" fmla="val 50000"/>
              <a:gd name="adj2" fmla="val 4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D259F7F-8837-5E46-B2B8-42096B28C1FE}"/>
                  </a:ext>
                </a:extLst>
              </p:cNvPr>
              <p:cNvSpPr txBox="1"/>
              <p:nvPr/>
            </p:nvSpPr>
            <p:spPr>
              <a:xfrm>
                <a:off x="5763120" y="5239180"/>
                <a:ext cx="2697312" cy="417558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b="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𝑖</m:t>
                        </m:r>
                      </m:sub>
                    </m:sSub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~</m:t>
                    </m:r>
                    <m:r>
                      <a:rPr lang="en-US" altLang="zh-CN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US" altLang="zh-CN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zh-CN" alt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，</m:t>
                        </m:r>
                        <m:sSubSup>
                          <m:sSubSupPr>
                            <m:ctrlPr>
                              <a:rPr lang="en-US" altLang="zh-CN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b>
                            <m:r>
                              <a:rPr lang="en-US" altLang="zh-CN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US" altLang="zh-CN" i="1" dirty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bSup>
                      </m:e>
                    </m:d>
                    <m: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,</m:t>
                    </m:r>
                    <m:r>
                      <a:rPr lang="en-US" altLang="zh-CN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𝑖</m:t>
                    </m:r>
                    <m:r>
                      <a:rPr lang="en-US" altLang="zh-CN" b="0" i="0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</m:oMath>
                </a14:m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1,2. 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14" name="文本框 13">
                <a:extLst>
                  <a:ext uri="{FF2B5EF4-FFF2-40B4-BE49-F238E27FC236}">
                    <a16:creationId xmlns:a16="http://schemas.microsoft.com/office/drawing/2014/main" id="{7D259F7F-8837-5E46-B2B8-42096B28C1F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3120" y="5239180"/>
                <a:ext cx="2697312" cy="417558"/>
              </a:xfrm>
              <a:prstGeom prst="rect">
                <a:avLst/>
              </a:prstGeom>
              <a:blipFill>
                <a:blip r:embed="rId7"/>
                <a:stretch>
                  <a:fillRect t="-5882" b="-1176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78456616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36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6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361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361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6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362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361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62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6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 nodeType="clickPar">
                      <p:stCondLst>
                        <p:cond delay="indefinite"/>
                      </p:stCondLst>
                      <p:childTnLst>
                        <p:par>
                          <p:cTn id="4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362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362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36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36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 nodeType="clickPar">
                      <p:stCondLst>
                        <p:cond delay="indefinite"/>
                      </p:stCondLst>
                      <p:childTnLst>
                        <p:par>
                          <p:cTn id="5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36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362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362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136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 nodeType="clickPar">
                      <p:stCondLst>
                        <p:cond delay="indefinite"/>
                      </p:stCondLst>
                      <p:childTnLst>
                        <p:par>
                          <p:cTn id="6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136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362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194" grpId="0" autoUpdateAnimBg="0"/>
      <p:bldP spid="136195" grpId="0" build="p" autoUpdateAnimBg="0"/>
      <p:bldP spid="136198" grpId="0" animBg="1" autoUpdateAnimBg="0"/>
      <p:bldP spid="136199" grpId="0" animBg="1" autoUpdateAnimBg="0"/>
      <p:bldP spid="136200" grpId="0" animBg="1" autoUpdateAnimBg="0"/>
      <p:bldP spid="136201" grpId="0" animBg="1" autoUpdateAnimBg="0"/>
      <p:bldP spid="136205" grpId="0" animBg="1" autoUpdateAnimBg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4" name="Rectangle 4">
            <a:extLst>
              <a:ext uri="{FF2B5EF4-FFF2-40B4-BE49-F238E27FC236}">
                <a16:creationId xmlns:a16="http://schemas.microsoft.com/office/drawing/2014/main" id="{FC1E36D8-334A-654F-A60D-6BCA1556193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、构建</a:t>
            </a:r>
            <a:r>
              <a:rPr lang="en-US" altLang="zh-CN" dirty="0" err="1">
                <a:latin typeface="+mn-ea"/>
                <a:ea typeface="+mn-ea"/>
              </a:rPr>
              <a:t>Ols</a:t>
            </a:r>
            <a:r>
              <a:rPr lang="en-US" altLang="zh-CN" dirty="0">
                <a:latin typeface="+mn-ea"/>
                <a:ea typeface="+mn-ea"/>
              </a:rPr>
              <a:t> 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估计量的检验统计量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79203" name="Rectangle 3">
                <a:extLst>
                  <a:ext uri="{FF2B5EF4-FFF2-40B4-BE49-F238E27FC236}">
                    <a16:creationId xmlns:a16="http://schemas.microsoft.com/office/drawing/2014/main" id="{61ABC6A6-9652-D540-8BA3-0030D281435D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443491" y="1988841"/>
                <a:ext cx="6800917" cy="4064640"/>
              </a:xfrm>
            </p:spPr>
            <p:txBody>
              <a:bodyPr>
                <a:normAutofit fontScale="92500" lnSpcReduction="20000"/>
              </a:bodyPr>
              <a:lstStyle/>
              <a:p>
                <a:r>
                  <a:rPr lang="zh-CN" altLang="en-US" sz="21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估计量的具体分布：均值与标准差</a:t>
                </a:r>
                <a:endParaRPr lang="en-US" altLang="zh-CN" sz="21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𝐸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4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sub>
                    </m:sSub>
                    <m:r>
                      <a:rPr lang="en-US" altLang="zh-CN" sz="24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   </m:t>
                    </m:r>
                    <m:r>
                      <a:rPr lang="en-US" altLang="zh-CN" sz="24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𝐸</m:t>
                    </m:r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4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4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4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lang="en-US" altLang="zh-CN" sz="24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endParaRPr lang="en-US" altLang="zh-CN" sz="2400" i="1" dirty="0">
                  <a:latin typeface="Cambria Math" panose="02040503050406030204" pitchFamily="18" charset="0"/>
                  <a:ea typeface="KaiTi" panose="02010609060101010101" pitchFamily="49" charset="-122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altLang="zh-CN" sz="24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</m:t>
                    </m:r>
                    <m:r>
                      <a:rPr kumimoji="1" lang="en-US" altLang="zh-CN" sz="21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𝑉𝑎𝑟</m:t>
                    </m:r>
                    <m:d>
                      <m:dPr>
                        <m:ctrlPr>
                          <a:rPr kumimoji="1" lang="en-US" altLang="zh-CN" sz="21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0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0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0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21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kumimoji="1" lang="en-US" altLang="zh-CN" sz="21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altLang="zh-CN" sz="21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𝑋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num>
                      <m:den>
                        <m:r>
                          <a:rPr kumimoji="1" lang="en-US" altLang="zh-CN" sz="21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𝑛</m:t>
                        </m:r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altLang="zh-CN" sz="21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  <m:sSup>
                      <m:sSupPr>
                        <m:ctrlPr>
                          <a:rPr kumimoji="1" lang="en-US" altLang="zh-CN" sz="21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pPr>
                      <m:e>
                        <m:r>
                          <a:rPr kumimoji="1" lang="en-US" altLang="zh-CN" sz="2100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p>
                        <m:r>
                          <a:rPr kumimoji="1" lang="en-US" altLang="zh-CN" sz="21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p>
                    </m:sSup>
                    <m:r>
                      <a:rPr kumimoji="1" lang="zh-CN" altLang="en-US" sz="2100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          </m:t>
                    </m:r>
                    <m:r>
                      <a:rPr kumimoji="1" lang="en-US" altLang="zh-CN" sz="21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𝑉𝑎𝑟</m:t>
                    </m:r>
                    <m:d>
                      <m:dPr>
                        <m:ctrlPr>
                          <a:rPr kumimoji="1" lang="en-US" altLang="zh-CN" sz="21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20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sz="20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sz="20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sz="20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2100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f>
                      <m:fPr>
                        <m:ctrlPr>
                          <a:rPr kumimoji="1" lang="en-US" altLang="zh-CN" sz="21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kumimoji="1" lang="en-US" altLang="zh-CN" sz="21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pPr>
                          <m:e>
                            <m:r>
                              <a:rPr kumimoji="1" lang="en-US" altLang="zh-CN" sz="2100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kumimoji="1" lang="en-US" altLang="zh-CN" sz="21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2</m:t>
                            </m:r>
                          </m:sup>
                        </m:sSup>
                      </m:num>
                      <m:den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naryPr>
                          <m:sub/>
                          <m:sup/>
                          <m:e>
                            <m:sSubSup>
                              <m:sSubSupPr>
                                <m:ctrlPr>
                                  <a:rPr lang="en-US" altLang="zh-CN" sz="21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SupPr>
                              <m:e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𝑖</m:t>
                                </m:r>
                              </m:sub>
                              <m:sup>
                                <m:r>
                                  <a:rPr lang="en-US" altLang="zh-CN" sz="2100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p>
                            </m:sSubSup>
                          </m:e>
                        </m:nary>
                      </m:den>
                    </m:f>
                  </m:oMath>
                </a14:m>
                <a:endParaRPr kumimoji="1" lang="en-US" altLang="zh-CN" sz="21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2"/>
                <a:r>
                  <a:rPr kumimoji="1" lang="zh-CN" altLang="en-US" sz="21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标准误  </a:t>
                </a:r>
                <a14:m>
                  <m:oMath xmlns:m="http://schemas.openxmlformats.org/officeDocument/2006/math">
                    <m:r>
                      <a:rPr kumimoji="1" lang="en-US" altLang="zh-CN" sz="19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𝑠𝑒</m:t>
                    </m:r>
                    <m:d>
                      <m:dPr>
                        <m:ctrlPr>
                          <a:rPr kumimoji="1" lang="en-US" altLang="zh-CN" sz="19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9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9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sz="19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1</m:t>
                            </m:r>
                          </m:sub>
                        </m:sSub>
                      </m:e>
                    </m:d>
                    <m:r>
                      <a:rPr kumimoji="1" lang="en-US" altLang="zh-CN" sz="19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sz="19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radPr>
                      <m:deg/>
                      <m:e>
                        <m:r>
                          <a:rPr kumimoji="1" lang="en-US" altLang="zh-CN" sz="19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𝑉𝑎𝑟</m:t>
                        </m:r>
                        <m:d>
                          <m:dPr>
                            <m:ctrlPr>
                              <a:rPr kumimoji="1" lang="en-US" altLang="zh-CN" sz="19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9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9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zh-CN" sz="19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e>
                    </m:rad>
                    <m:r>
                      <a:rPr kumimoji="1" lang="zh-CN" altLang="en-US" sz="19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     </m:t>
                    </m:r>
                    <m:r>
                      <a:rPr kumimoji="1" lang="en-US" altLang="zh-CN" sz="19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𝑠𝑒</m:t>
                    </m:r>
                    <m:d>
                      <m:dPr>
                        <m:ctrlPr>
                          <a:rPr kumimoji="1" lang="en-US" altLang="zh-CN" sz="19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sz="19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kumimoji="1" lang="en-US" altLang="zh-CN" sz="19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  <m:sub>
                            <m:r>
                              <a:rPr kumimoji="1" lang="en-US" altLang="zh-CN" sz="19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2</m:t>
                            </m:r>
                          </m:sub>
                        </m:sSub>
                      </m:e>
                    </m:d>
                    <m:r>
                      <a:rPr kumimoji="1" lang="en-US" altLang="zh-CN" sz="1900" i="1" dirty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=</m:t>
                    </m:r>
                    <m:rad>
                      <m:radPr>
                        <m:degHide m:val="on"/>
                        <m:ctrlPr>
                          <a:rPr kumimoji="1" lang="en-US" altLang="zh-CN" sz="19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radPr>
                      <m:deg/>
                      <m:e>
                        <m:r>
                          <a:rPr kumimoji="1" lang="en-US" altLang="zh-CN" sz="19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𝑉𝑎𝑟</m:t>
                        </m:r>
                        <m:d>
                          <m:dPr>
                            <m:ctrlPr>
                              <a:rPr kumimoji="1" lang="en-US" altLang="zh-CN" sz="19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19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19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zh-CN" sz="19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rad>
                  </m:oMath>
                </a14:m>
                <a:endParaRPr lang="zh-CN" altLang="en-US" sz="21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sz="21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据上，我们有 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 b="0" i="0" smtClean="0">
                        <a:latin typeface="Cambria Math" panose="02040503050406030204" pitchFamily="18" charset="0"/>
                      </a:rPr>
                      <m:t>U</m:t>
                    </m:r>
                    <m:r>
                      <a:rPr lang="en-US" altLang="zh-CN" sz="21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1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1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f>
                          <m:fPr>
                            <m:type m:val="lin"/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zh-CN" altLang="en-US" sz="2100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𝜎</m:t>
                            </m:r>
                          </m:num>
                          <m:den>
                            <m:rad>
                              <m:radPr>
                                <m:degHide m:val="on"/>
                                <m:ctrlPr>
                                  <a:rPr lang="en-US" altLang="zh-CN" sz="2100" i="1">
                                    <a:latin typeface="Cambria Math" panose="02040503050406030204" pitchFamily="18" charset="0"/>
                                  </a:rPr>
                                </m:ctrlPr>
                              </m:radPr>
                              <m:deg/>
                              <m:e>
                                <m:sSubSup>
                                  <m:sSubSupPr>
                                    <m:ctrlPr>
                                      <a:rPr lang="en-US" altLang="zh-CN" sz="21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SupPr>
                                  <m:e>
                                    <m: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𝑥</m:t>
                                    </m:r>
                                  </m:e>
                                  <m:sub>
                                    <m: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  <m:sup>
                                    <m:r>
                                      <a:rPr lang="en-US" altLang="zh-CN" sz="210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bSup>
                              </m:e>
                            </m:rad>
                          </m:den>
                        </m:f>
                      </m:den>
                    </m:f>
                    <m:r>
                      <a:rPr lang="en-US" altLang="zh-CN" sz="210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1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1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 b="0" i="1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1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kumimoji="1" lang="en-US" altLang="zh-CN" sz="210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𝑠𝑒</m:t>
                        </m:r>
                        <m:d>
                          <m:dPr>
                            <m:ctrlPr>
                              <a:rPr kumimoji="1" lang="en-US" altLang="zh-CN" sz="21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4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sz="2400" i="1" dirty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sz="2400" i="1" dirty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sz="24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zh-CN" altLang="en-US" sz="21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服从</a:t>
                </a:r>
                <a:r>
                  <a:rPr lang="zh-CN" altLang="en-US" sz="2100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标准正态分布，</a:t>
                </a:r>
                <a:endParaRPr lang="en-US" altLang="zh-CN" sz="2100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sz="21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但是式中的 </a:t>
                </a:r>
                <a14:m>
                  <m:oMath xmlns:m="http://schemas.openxmlformats.org/officeDocument/2006/math">
                    <m:r>
                      <a:rPr lang="zh-CN" altLang="en-US" sz="2100" i="1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𝜎</m:t>
                    </m:r>
                  </m:oMath>
                </a14:m>
                <a:r>
                  <a:rPr lang="zh-CN" altLang="en-US" sz="21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:r>
                  <a:rPr lang="en-US" altLang="zh-CN" sz="21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（</a:t>
                </a:r>
                <a:r>
                  <a:rPr lang="zh-CN" altLang="en-US" sz="21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总体的标准差）是未知的，于是我们用样本残差得到估计的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altLang="zh-CN" sz="2100">
                            <a:latin typeface="Cambria Math" panose="02040503050406030204" pitchFamily="18" charset="0"/>
                          </a:rPr>
                          <m:t>𝜎</m:t>
                        </m:r>
                      </m:e>
                    </m:acc>
                  </m:oMath>
                </a14:m>
                <a:r>
                  <a:rPr lang="zh-CN" altLang="en-US" sz="21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用它来代替则 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zh-CN" sz="2100" b="0" i="0" smtClean="0">
                        <a:latin typeface="Cambria Math" panose="02040503050406030204" pitchFamily="18" charset="0"/>
                      </a:rPr>
                      <m:t>t</m:t>
                    </m:r>
                    <m:r>
                      <a:rPr lang="en-US" altLang="zh-CN" sz="2100" b="0" i="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1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2</m:t>
                            </m:r>
                          </m:sub>
                        </m:sSub>
                        <m:r>
                          <a:rPr lang="en-US" altLang="zh-CN" sz="2100">
                            <a:latin typeface="Cambria Math" panose="020405030504060302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altLang="zh-CN" sz="21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100">
                                <a:latin typeface="Cambria Math" panose="02040503050406030204" pitchFamily="18" charset="0"/>
                              </a:rPr>
                              <m:t>𝐵</m:t>
                            </m:r>
                          </m:e>
                          <m:sub>
                            <m:r>
                              <a:rPr lang="en-US" altLang="zh-CN" sz="21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kumimoji="1" lang="en-US" altLang="zh-CN" sz="21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𝑠𝑒</m:t>
                        </m:r>
                        <m:d>
                          <m:dPr>
                            <m:ctrlPr>
                              <a:rPr kumimoji="1" lang="en-US" altLang="zh-CN" sz="21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sz="21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r>
                                  <a:rPr kumimoji="1" lang="en-US" altLang="zh-CN" sz="21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  <m:sub>
                                <m:r>
                                  <a:rPr kumimoji="1" lang="en-US" altLang="zh-CN" sz="2100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</m:oMath>
                </a14:m>
                <a:r>
                  <a:rPr lang="zh-CN" altLang="en-US" sz="21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 服从自由度为</a:t>
                </a:r>
                <a:r>
                  <a:rPr lang="en-US" altLang="zh-CN" sz="21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n-2</a:t>
                </a:r>
                <a:r>
                  <a:rPr lang="zh-CN" altLang="en-US" sz="21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</a:t>
                </a:r>
                <a:r>
                  <a:rPr lang="en-US" altLang="zh-CN" sz="21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t</a:t>
                </a:r>
                <a:r>
                  <a:rPr lang="zh-CN" altLang="en-US" sz="21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分布。</a:t>
                </a:r>
              </a:p>
              <a:p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79203" name="Rectangle 3">
                <a:extLst>
                  <a:ext uri="{FF2B5EF4-FFF2-40B4-BE49-F238E27FC236}">
                    <a16:creationId xmlns:a16="http://schemas.microsoft.com/office/drawing/2014/main" id="{61ABC6A6-9652-D540-8BA3-0030D281435D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3491" y="1988841"/>
                <a:ext cx="6800917" cy="4064640"/>
              </a:xfrm>
              <a:blipFill>
                <a:blip r:embed="rId2"/>
                <a:stretch>
                  <a:fillRect l="-746" t="-623" r="-746" b="-21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17401060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79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92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792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92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92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9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920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79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7920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9204" grpId="0" animBg="1" autoUpdateAnimBg="0"/>
      <p:bldP spid="179203" grpId="0" build="p" autoUpdateAnimBg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154" name="Rectangle 2">
            <a:extLst>
              <a:ext uri="{FF2B5EF4-FFF2-40B4-BE49-F238E27FC236}">
                <a16:creationId xmlns:a16="http://schemas.microsoft.com/office/drawing/2014/main" id="{D9F2C3AC-4A5E-7A47-B15E-F0ECD29ED1A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4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、案例：估计量的假设检验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7155" name="Rectangle 3">
                <a:extLst>
                  <a:ext uri="{FF2B5EF4-FFF2-40B4-BE49-F238E27FC236}">
                    <a16:creationId xmlns:a16="http://schemas.microsoft.com/office/drawing/2014/main" id="{4AB2D83F-65BD-6541-95C4-7013785A6577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lnSpcReduction="10000"/>
              </a:bodyPr>
              <a:lstStyle/>
              <a:p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根据某样本数据，利用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OLS，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得到某商品需求的回归函数为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altLang="zh-CN" sz="2400" dirty="0" smtClean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sz="2400" dirty="0" smtClean="0">
                        <a:latin typeface="Cambria Math" panose="02040503050406030204" pitchFamily="18" charset="0"/>
                      </a:rPr>
                      <m:t>𝑄</m:t>
                    </m:r>
                    <m:r>
                      <a:rPr lang="en-US" altLang="zh-CN" sz="2400" dirty="0" smtClean="0">
                        <a:latin typeface="Cambria Math" panose="02040503050406030204" pitchFamily="18" charset="0"/>
                      </a:rPr>
                      <m:t>）</m:t>
                    </m:r>
                    <m:r>
                      <a:rPr lang="en-US" altLang="zh-CN" sz="2400" dirty="0" smtClean="0">
                        <a:latin typeface="Cambria Math" panose="02040503050406030204" pitchFamily="18" charset="0"/>
                      </a:rPr>
                      <m:t>=50</m:t>
                    </m:r>
                    <m:r>
                      <a:rPr lang="en-US" altLang="zh-CN" sz="2400" dirty="0" smtClean="0">
                        <a:latin typeface="Cambria Math" panose="02040503050406030204" pitchFamily="18" charset="0"/>
                      </a:rPr>
                      <m:t>－</m:t>
                    </m:r>
                    <m:r>
                      <a:rPr lang="en-US" altLang="zh-CN" sz="2400" dirty="0" smtClean="0">
                        <a:latin typeface="Cambria Math" panose="02040503050406030204" pitchFamily="18" charset="0"/>
                      </a:rPr>
                      <m:t> 0.2</m:t>
                    </m:r>
                    <m:r>
                      <a:rPr lang="en-US" altLang="zh-CN" sz="2400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altLang="zh-CN" sz="2400" dirty="0" smtClean="0">
                        <a:latin typeface="Cambria Math" panose="02040503050406030204" pitchFamily="18" charset="0"/>
                      </a:rPr>
                      <m:t>（</m:t>
                    </m:r>
                    <m:r>
                      <a:rPr lang="en-US" altLang="zh-CN" sz="2400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altLang="zh-CN" sz="2400" dirty="0" smtClean="0">
                        <a:latin typeface="Cambria Math" panose="02040503050406030204" pitchFamily="18" charset="0"/>
                      </a:rPr>
                      <m:t>）</m:t>
                    </m:r>
                  </m:oMath>
                </a14:m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你如何看待：价格上升导致需求量下降这个命题？</a:t>
                </a:r>
              </a:p>
              <a:p>
                <a14:m>
                  <m:oMath xmlns:m="http://schemas.openxmlformats.org/officeDocument/2006/math">
                    <m:r>
                      <a:rPr lang="en-US" altLang="zh-CN" sz="240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−</m:t>
                    </m:r>
                    <m:r>
                      <a:rPr lang="zh-CN" altLang="en-US" sz="240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0.2</m:t>
                    </m:r>
                  </m:oMath>
                </a14:m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本身明显小于0，但从统计角度看，不能肯定，需要检验。</a:t>
                </a:r>
                <a:endParaRPr lang="en-US" altLang="zh-CN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endParaRPr lang="zh-CN" altLang="en-US" dirty="0"/>
              </a:p>
            </p:txBody>
          </p:sp>
        </mc:Choice>
        <mc:Fallback>
          <p:sp>
            <p:nvSpPr>
              <p:cNvPr id="177155" name="Rectangle 3">
                <a:extLst>
                  <a:ext uri="{FF2B5EF4-FFF2-40B4-BE49-F238E27FC236}">
                    <a16:creationId xmlns:a16="http://schemas.microsoft.com/office/drawing/2014/main" id="{4AB2D83F-65BD-6541-95C4-7013785A65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1156" t="-1832" r="-38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77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71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71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71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771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7154" grpId="0" autoUpdateAnimBg="0"/>
      <p:bldP spid="177155" grpId="0" build="p" autoUpdateAnimBg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0226" name="Rectangle 2">
                <a:extLst>
                  <a:ext uri="{FF2B5EF4-FFF2-40B4-BE49-F238E27FC236}">
                    <a16:creationId xmlns:a16="http://schemas.microsoft.com/office/drawing/2014/main" id="{3D2DCA85-8A71-E846-94FE-ED99C472AC77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331640" y="980728"/>
                <a:ext cx="6840760" cy="724580"/>
              </a:xfrm>
            </p:spPr>
            <p:txBody>
              <a:bodyPr>
                <a:normAutofit/>
              </a:bodyPr>
              <a:lstStyle/>
              <a:p>
                <a:r>
                  <a:rPr lang="zh-CN" altLang="en-US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用置信区间法对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b="1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进行假设检验</a:t>
                </a:r>
              </a:p>
            </p:txBody>
          </p:sp>
        </mc:Choice>
        <mc:Fallback xmlns="">
          <p:sp>
            <p:nvSpPr>
              <p:cNvPr id="180226" name="Rectangle 2">
                <a:extLst>
                  <a:ext uri="{FF2B5EF4-FFF2-40B4-BE49-F238E27FC236}">
                    <a16:creationId xmlns:a16="http://schemas.microsoft.com/office/drawing/2014/main" id="{3D2DCA85-8A71-E846-94FE-ED99C472AC77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331640" y="980728"/>
                <a:ext cx="6840760" cy="724580"/>
              </a:xfrm>
              <a:blipFill>
                <a:blip r:embed="rId3"/>
                <a:stretch>
                  <a:fillRect l="-2222" t="-18966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0227" name="Rectangle 3">
            <a:extLst>
              <a:ext uri="{FF2B5EF4-FFF2-40B4-BE49-F238E27FC236}">
                <a16:creationId xmlns:a16="http://schemas.microsoft.com/office/drawing/2014/main" id="{07DF5DFE-26B9-014E-85E1-D6AF88354ECF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685800" y="2514600"/>
            <a:ext cx="7656513" cy="2401888"/>
          </a:xfrm>
        </p:spPr>
        <p:txBody>
          <a:bodyPr>
            <a:normAutofit/>
          </a:bodyPr>
          <a:lstStyle/>
          <a:p>
            <a:pPr>
              <a:buFont typeface="Wingdings" pitchFamily="2" charset="2"/>
              <a:buNone/>
            </a:pPr>
            <a:r>
              <a:rPr lang="zh-CN" altLang="en-US" sz="3200" dirty="0">
                <a:latin typeface="KaiTi" panose="02010609060101010101" pitchFamily="49" charset="-122"/>
                <a:ea typeface="KaiTi" panose="02010609060101010101" pitchFamily="49" charset="-122"/>
              </a:rPr>
              <a:t>   已知：样本容量</a:t>
            </a:r>
            <a:r>
              <a:rPr lang="en-US" altLang="zh-CN" sz="3200" dirty="0">
                <a:latin typeface="KaiTi" panose="02010609060101010101" pitchFamily="49" charset="-122"/>
                <a:ea typeface="KaiTi" panose="02010609060101010101" pitchFamily="49" charset="-122"/>
              </a:rPr>
              <a:t>n=20，</a:t>
            </a:r>
            <a:r>
              <a:rPr lang="zh-CN" altLang="en-US" sz="3200" dirty="0">
                <a:latin typeface="KaiTi" panose="02010609060101010101" pitchFamily="49" charset="-122"/>
                <a:ea typeface="KaiTi" panose="02010609060101010101" pitchFamily="49" charset="-122"/>
              </a:rPr>
              <a:t>给定显著性水平5%（置信水平95%），估计值</a:t>
            </a:r>
            <a:r>
              <a:rPr lang="en-US" altLang="zh-CN" sz="3200" i="0" dirty="0">
                <a:latin typeface="+mj-lt"/>
                <a:ea typeface="KaiTi" panose="02010609060101010101" pitchFamily="49" charset="-122"/>
              </a:rPr>
              <a:t> </a:t>
            </a:r>
            <a:r>
              <a:rPr lang="en-US" altLang="zh-CN" sz="3200" dirty="0">
                <a:latin typeface="KaiTi" panose="02010609060101010101" pitchFamily="49" charset="-122"/>
                <a:ea typeface="KaiTi" panose="02010609060101010101" pitchFamily="49" charset="-122"/>
              </a:rPr>
              <a:t>-</a:t>
            </a:r>
            <a:r>
              <a:rPr lang="zh-CN" altLang="en-US" sz="3200" dirty="0">
                <a:latin typeface="KaiTi" panose="02010609060101010101" pitchFamily="49" charset="-122"/>
                <a:ea typeface="KaiTi" panose="02010609060101010101" pitchFamily="49" charset="-122"/>
              </a:rPr>
              <a:t>0.2对应的标准差为0.05。你认为价格对需求量有没有影响？</a:t>
            </a:r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02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02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0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0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02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3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0226" grpId="0" autoUpdateAnimBg="0"/>
      <p:bldP spid="180227" grpId="0" build="p" autoUpdateAnimBg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182282" name="Rectangle 10">
                <a:extLst>
                  <a:ext uri="{FF2B5EF4-FFF2-40B4-BE49-F238E27FC236}">
                    <a16:creationId xmlns:a16="http://schemas.microsoft.com/office/drawing/2014/main" id="{21BC7FC2-A307-7340-AD57-A0EC95697869}"/>
                  </a:ext>
                </a:extLst>
              </p:cNvPr>
              <p:cNvSpPr>
                <a:spLocks noGrp="1" noChangeArrowheads="1"/>
              </p:cNvSpPr>
              <p:nvPr>
                <p:ph type="title"/>
              </p:nvPr>
            </p:nvSpPr>
            <p:spPr>
              <a:xfrm>
                <a:off x="1403648" y="1022005"/>
                <a:ext cx="7200800" cy="762000"/>
              </a:xfrm>
              <a:noFill/>
              <a:ln/>
            </p:spPr>
            <p:txBody>
              <a:bodyPr>
                <a:normAutofit/>
              </a:bodyPr>
              <a:lstStyle/>
              <a:p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用置信区间法对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进行假设检验</a:t>
                </a:r>
              </a:p>
            </p:txBody>
          </p:sp>
        </mc:Choice>
        <mc:Fallback xmlns="">
          <p:sp>
            <p:nvSpPr>
              <p:cNvPr id="182282" name="Rectangle 10">
                <a:extLst>
                  <a:ext uri="{FF2B5EF4-FFF2-40B4-BE49-F238E27FC236}">
                    <a16:creationId xmlns:a16="http://schemas.microsoft.com/office/drawing/2014/main" id="{21BC7FC2-A307-7340-AD57-A0EC956978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type="title"/>
              </p:nvPr>
            </p:nvSpPr>
            <p:spPr>
              <a:xfrm>
                <a:off x="1403648" y="1022005"/>
                <a:ext cx="7200800" cy="762000"/>
              </a:xfrm>
              <a:blipFill>
                <a:blip r:embed="rId3"/>
                <a:stretch>
                  <a:fillRect l="-2113" t="-18033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82275" name="Rectangle 3">
                <a:extLst>
                  <a:ext uri="{FF2B5EF4-FFF2-40B4-BE49-F238E27FC236}">
                    <a16:creationId xmlns:a16="http://schemas.microsoft.com/office/drawing/2014/main" id="{AD45F90C-9F39-F742-B2C1-FDDAAC777FF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475656" y="2060848"/>
                <a:ext cx="6696744" cy="3943546"/>
              </a:xfrm>
            </p:spPr>
            <p:txBody>
              <a:bodyPr lIns="0" tIns="0" rIns="0" bIns="0">
                <a:noAutofit/>
              </a:bodyPr>
              <a:lstStyle/>
              <a:p>
                <a:pPr marL="812800" indent="-812800">
                  <a:spcBef>
                    <a:spcPct val="0"/>
                  </a:spcBef>
                  <a:buFont typeface="Wingdings" pitchFamily="2" charset="2"/>
                  <a:buNone/>
                </a:pP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1.零假设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H</a:t>
                </a:r>
                <a:r>
                  <a:rPr lang="en-US" altLang="zh-CN" sz="11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0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：</a:t>
                </a:r>
                <a:r>
                  <a:rPr lang="en-US" altLang="zh-CN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</m:t>
                    </m:r>
                  </m:oMath>
                </a14:m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=0，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备选假设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  <m:r>
                      <a:rPr lang="en-US" altLang="zh-CN" i="1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 </m:t>
                    </m:r>
                  </m:oMath>
                </a14:m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≠ 0。</a:t>
                </a:r>
                <a:endParaRPr lang="zh-CN" altLang="en-US" sz="1600" b="1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812800" indent="-812800">
                  <a:buNone/>
                </a:pP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显著性水平为5%，即置信水平为95%。</a:t>
                </a:r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812800" indent="-812800">
                  <a:buNone/>
                </a:pP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2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.查阅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t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分布表，确定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t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临界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𝑡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fPr>
                          <m:num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2</m:t>
                            </m:r>
                          </m:den>
                        </m:f>
                      </m:sub>
                    </m:sSub>
                    <m:d>
                      <m:dPr>
                        <m:ctrlP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𝑛</m:t>
                        </m:r>
                        <m: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−2</m:t>
                        </m:r>
                      </m:e>
                    </m:d>
                  </m:oMath>
                </a14:m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:r>
                  <a:rPr lang="en-US" altLang="zh-CN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 </a:t>
                </a: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      </a:t>
                </a:r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812800" indent="-812800">
                  <a:buNone/>
                </a:pP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使得：</a:t>
                </a:r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812800" indent="-81280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𝑃</m:t>
                      </m:r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KaiTi" panose="02010609060101010101" pitchFamily="49" charset="-122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𝑡</m:t>
                              </m:r>
                            </m:e>
                            <m:sub>
                              <m:f>
                                <m:fPr>
                                  <m:type m:val="skw"/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d>
                            <m:d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𝑛</m:t>
                              </m:r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−2</m:t>
                              </m:r>
                            </m:e>
                          </m:d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f>
                            <m:f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𝑏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kumimoji="1" lang="en-US" altLang="zh-CN" i="1" dirty="0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  <m:r>
                                <a:rPr kumimoji="1" lang="en-US" altLang="zh-CN" b="0" i="1" dirty="0" smtClean="0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𝑏</m:t>
                                  </m:r>
                                </m:e>
                                <m:sub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2</m:t>
                                  </m:r>
                                </m:sub>
                              </m:sSub>
                            </m:num>
                            <m:den>
                              <m:r>
                                <a:rPr kumimoji="1" lang="en-US" altLang="zh-CN" sz="1800" i="1" dirty="0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𝑠𝑒</m:t>
                              </m:r>
                              <m:d>
                                <m:dPr>
                                  <m:ctrlPr>
                                    <a:rPr kumimoji="1" lang="en-US" altLang="zh-CN" sz="1800" i="1" dirty="0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kumimoji="1" lang="en-US" altLang="zh-CN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kumimoji="1" lang="en-US" altLang="zh-CN" i="1" dirty="0">
                                              <a:latin typeface="Cambria Math" panose="02040503050406030204" pitchFamily="18" charset="0"/>
                                              <a:ea typeface="KaiTi" panose="02010609060101010101" pitchFamily="49" charset="-122"/>
                                            </a:rPr>
                                            <m:t>𝑏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kumimoji="1" lang="en-US" altLang="zh-CN" i="1" dirty="0">
                                          <a:latin typeface="Cambria Math" panose="02040503050406030204" pitchFamily="18" charset="0"/>
                                          <a:ea typeface="KaiTi" panose="02010609060101010101" pitchFamily="49" charset="-122"/>
                                        </a:rPr>
                                        <m:t>2</m:t>
                                      </m:r>
                                    </m:sub>
                                  </m:sSub>
                                </m:e>
                              </m:d>
                            </m:den>
                          </m:f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≤</m:t>
                          </m:r>
                          <m:sSub>
                            <m:sSub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</m:ctrlPr>
                            </m:sSub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𝑡</m:t>
                              </m:r>
                            </m:e>
                            <m:sub>
                              <m:f>
                                <m:fPr>
                                  <m:type m:val="skw"/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</m:ctrlPr>
                                </m:fPr>
                                <m:num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𝛼</m:t>
                                  </m:r>
                                </m:num>
                                <m:den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KaiTi" panose="02010609060101010101" pitchFamily="49" charset="-122"/>
                                    </a:rPr>
                                    <m:t>2</m:t>
                                  </m:r>
                                </m:den>
                              </m:f>
                            </m:sub>
                          </m:sSub>
                          <m:d>
                            <m:d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</m:ctrlPr>
                            </m:dPr>
                            <m:e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𝑛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KaiTi" panose="02010609060101010101" pitchFamily="49" charset="-122"/>
                                </a:rPr>
                                <m:t>−2</m:t>
                              </m:r>
                            </m:e>
                          </m:d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KaiTi" panose="02010609060101010101" pitchFamily="49" charset="-122"/>
                        </a:rPr>
                        <m:t>=95%</m:t>
                      </m:r>
                    </m:oMath>
                  </m:oMathPara>
                </a14:m>
                <a:endParaRPr lang="en-US" altLang="zh-CN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marL="812800" indent="-812800" algn="just">
                  <a:buNone/>
                </a:pPr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3.对上式括号中的区间重新整理可以得到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的预测区间为</a:t>
                </a:r>
                <a14:m>
                  <m:oMath xmlns:m="http://schemas.openxmlformats.org/officeDocument/2006/math">
                    <m:d>
                      <m:dPr>
                        <m:begChr m:val="["/>
                        <m:endChr m:val="]"/>
                        <m:ctrlPr>
                          <a:rPr kumimoji="1" lang="en-US" altLang="zh-CN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2</m:t>
                            </m:r>
                          </m:sub>
                        </m:sSub>
                        <m:r>
                          <m:rPr>
                            <m:nor/>
                          </m:rPr>
                          <a:rPr lang="en-US" altLang="zh-CN" dirty="0">
                            <a:latin typeface="KaiTi" panose="02010609060101010101" pitchFamily="49" charset="-122"/>
                            <a:ea typeface="KaiTi" panose="02010609060101010101" pitchFamily="49" charset="-122"/>
                          </a:rPr>
                          <m:t>−</m:t>
                        </m:r>
                        <m:r>
                          <m:rPr>
                            <m:nor/>
                          </m:rPr>
                          <a:rPr lang="en-US" altLang="zh-CN" dirty="0">
                            <a:ea typeface="KaiTi" panose="02010609060101010101" pitchFamily="49" charset="-122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𝑡</m:t>
                            </m:r>
                          </m:e>
                          <m:sub>
                            <m:f>
                              <m:fPr>
                                <m:type m:val="skw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−2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𝑠𝑒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i="1" dirty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i="1" dirty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nor/>
                          </m:rPr>
                          <a:rPr lang="en-US" altLang="zh-CN" dirty="0">
                            <a:latin typeface="KaiTi" panose="02010609060101010101" pitchFamily="49" charset="-122"/>
                            <a:ea typeface="KaiTi" panose="02010609060101010101" pitchFamily="49" charset="-122"/>
                          </a:rPr>
                          <m:t>,</m:t>
                        </m:r>
                        <m:r>
                          <m:rPr>
                            <m:nor/>
                          </m:rPr>
                          <a:rPr kumimoji="1" lang="en-US" altLang="zh-CN" dirty="0">
                            <a:ea typeface="KaiTi" panose="02010609060101010101" pitchFamily="49" charset="-122"/>
                          </a:rPr>
                          <m:t> </m:t>
                        </m:r>
                        <m:sSub>
                          <m:sSub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accPr>
                              <m:e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2</m:t>
                            </m:r>
                          </m:sub>
                        </m:sSub>
                        <m:r>
                          <a:rPr kumimoji="1" lang="en-US" altLang="zh-CN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+</m:t>
                        </m:r>
                        <m:r>
                          <m:rPr>
                            <m:nor/>
                          </m:rPr>
                          <a:rPr lang="en-US" altLang="zh-CN" dirty="0">
                            <a:ea typeface="KaiTi" panose="02010609060101010101" pitchFamily="49" charset="-122"/>
                          </a:rPr>
                          <m:t> </m:t>
                        </m:r>
                        <m:sSub>
                          <m:sSub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sSub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𝑡</m:t>
                            </m:r>
                          </m:e>
                          <m:sub>
                            <m:f>
                              <m:fPr>
                                <m:type m:val="skw"/>
                                <m:ctrlPr>
                                  <a:rPr lang="en-US" altLang="zh-CN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fPr>
                              <m:num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𝛼</m:t>
                                </m:r>
                              </m:num>
                              <m:den>
                                <m:r>
                                  <a:rPr lang="en-US" altLang="zh-CN" i="1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den>
                            </m:f>
                          </m:sub>
                        </m:sSub>
                        <m:d>
                          <m:dPr>
                            <m:ctrlP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𝑛</m:t>
                            </m:r>
                            <m:r>
                              <a:rPr lang="en-US" altLang="zh-CN" i="1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−2</m:t>
                            </m:r>
                          </m:e>
                        </m:d>
                        <m:r>
                          <a:rPr lang="en-US" altLang="zh-CN" i="1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×</m:t>
                        </m:r>
                        <m:r>
                          <a:rPr kumimoji="1" lang="en-US" altLang="zh-CN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𝑠𝑒</m:t>
                        </m:r>
                        <m:d>
                          <m:dPr>
                            <m:ctrlPr>
                              <a:rPr kumimoji="1" lang="en-US" altLang="zh-CN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kumimoji="1" lang="en-US" altLang="zh-CN" i="1" dirty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</m:ctrlPr>
                                  </m:accPr>
                                  <m:e>
                                    <m:r>
                                      <a:rPr kumimoji="1" lang="en-US" altLang="zh-CN" i="1" dirty="0">
                                        <a:latin typeface="Cambria Math" panose="02040503050406030204" pitchFamily="18" charset="0"/>
                                        <a:ea typeface="KaiTi" panose="02010609060101010101" pitchFamily="49" charset="-122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kumimoji="1" lang="en-US" altLang="zh-CN" i="1" dirty="0">
                                    <a:latin typeface="Cambria Math" panose="02040503050406030204" pitchFamily="18" charset="0"/>
                                    <a:ea typeface="KaiTi" panose="02010609060101010101" pitchFamily="49" charset="-122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e>
                    </m:d>
                  </m:oMath>
                </a14:m>
                <a:endParaRPr lang="zh-CN" altLang="en-US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182275" name="Rectangle 3">
                <a:extLst>
                  <a:ext uri="{FF2B5EF4-FFF2-40B4-BE49-F238E27FC236}">
                    <a16:creationId xmlns:a16="http://schemas.microsoft.com/office/drawing/2014/main" id="{AD45F90C-9F39-F742-B2C1-FDDAAC777FF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75656" y="2060848"/>
                <a:ext cx="6696744" cy="3943546"/>
              </a:xfrm>
              <a:blipFill>
                <a:blip r:embed="rId4"/>
                <a:stretch>
                  <a:fillRect l="-2273" t="-1929" r="-2273" b="-8682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22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22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2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2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22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2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2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82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82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82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2282" grpId="0" animBg="1" autoUpdateAnimBg="0"/>
      <p:bldP spid="182275" grpId="0" build="p" autoUpdateAnimBg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530C669-55B5-5841-9A96-D33269AE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pc="-24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相关、回归与因果关系之间的关系</a:t>
            </a:r>
            <a:br>
              <a:rPr lang="zh-CN" altLang="en-US" spc="-24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</a:b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D4A19DD-ECF1-6244-8603-7D181BDD6CD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59633" y="1628800"/>
            <a:ext cx="6755201" cy="4104455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无线性相关并不意味着不相关。有相关关系并不意味着一定有因果关系。</a:t>
            </a: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32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回归分析</a:t>
            </a:r>
            <a:r>
              <a:rPr lang="en-US" altLang="zh-CN" dirty="0">
                <a:solidFill>
                  <a:srgbClr val="0032CC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/</a:t>
            </a:r>
            <a:r>
              <a:rPr lang="zh-CN" altLang="en-US" dirty="0">
                <a:solidFill>
                  <a:srgbClr val="0032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相关分析</a:t>
            </a: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研究一个变量对另一个（些）变量的统计依赖关系，但它们并不意味着一定有因果关系。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两变量之间是否存在因果关系</a:t>
            </a:r>
            <a:r>
              <a:rPr lang="en-US" altLang="zh-CN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,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必须以经济理论为依据。</a:t>
            </a:r>
            <a:endParaRPr lang="en-US" altLang="zh-CN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>
              <a:lnSpc>
                <a:spcPct val="150000"/>
              </a:lnSpc>
            </a:pPr>
            <a:endParaRPr lang="zh-CN" altLang="en-US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32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相关分析</a:t>
            </a: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对称地对待任何（两个）变量，两个变量都被看作是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随机的。</a:t>
            </a:r>
            <a:endParaRPr lang="en-US" altLang="zh-CN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solidFill>
                  <a:srgbClr val="0032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回归分析</a:t>
            </a: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对变量的处理方法存在不对称性，即区分应变量（被解释变量）和自变量（解释变量）：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前者是随机变量，后者不是。</a:t>
            </a:r>
          </a:p>
          <a:p>
            <a:pPr>
              <a:spcBef>
                <a:spcPts val="469"/>
              </a:spcBef>
            </a:pPr>
            <a:endParaRPr lang="zh-CN" altLang="en-US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298" name="Rectangle 2">
            <a:extLst>
              <a:ext uri="{FF2B5EF4-FFF2-40B4-BE49-F238E27FC236}">
                <a16:creationId xmlns:a16="http://schemas.microsoft.com/office/drawing/2014/main" id="{7020B34B-F09D-644A-B030-E19B5EB51123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457200" y="1905000"/>
            <a:ext cx="8382000" cy="4800600"/>
          </a:xfrm>
        </p:spPr>
        <p:txBody>
          <a:bodyPr lIns="0" tIns="0" rIns="0" bIns="0"/>
          <a:lstStyle/>
          <a:p>
            <a:pPr marL="812800" indent="-812800">
              <a:lnSpc>
                <a:spcPct val="8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dirty="0">
                <a:solidFill>
                  <a:schemeClr val="bg1"/>
                </a:solidFill>
              </a:rPr>
              <a:t>    </a:t>
            </a:r>
            <a:endParaRPr lang="zh-CN" altLang="en-US" dirty="0">
              <a:solidFill>
                <a:schemeClr val="bg1"/>
              </a:solidFill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83299" name="Rectangle 3">
            <a:extLst>
              <a:ext uri="{FF2B5EF4-FFF2-40B4-BE49-F238E27FC236}">
                <a16:creationId xmlns:a16="http://schemas.microsoft.com/office/drawing/2014/main" id="{9AD9E48C-6859-F944-AC32-BD9029F8D5D4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613" y="3325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3304" name="Rectangle 8">
                <a:extLst>
                  <a:ext uri="{FF2B5EF4-FFF2-40B4-BE49-F238E27FC236}">
                    <a16:creationId xmlns:a16="http://schemas.microsoft.com/office/drawing/2014/main" id="{EF35405A-C9DC-E94D-9E53-601213F00DC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03648" y="2135647"/>
                <a:ext cx="6690320" cy="238033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square">
                <a:spAutoFit/>
              </a:bodyPr>
              <a:lstStyle/>
              <a:p>
                <a:pPr>
                  <a:spcBef>
                    <a:spcPct val="50000"/>
                  </a:spcBef>
                  <a:buClr>
                    <a:schemeClr val="folHlink"/>
                  </a:buClr>
                  <a:buSzPct val="60000"/>
                </a:pP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4.若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落在置信区间                  </a:t>
                </a:r>
              </a:p>
              <a:p>
                <a:pPr>
                  <a:spcBef>
                    <a:spcPct val="50000"/>
                  </a:spcBef>
                  <a:buClr>
                    <a:schemeClr val="folHlink"/>
                  </a:buClr>
                  <a:buSzPct val="60000"/>
                </a:pP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则接受零假设，</a:t>
                </a:r>
                <a:r>
                  <a:rPr lang="en-US" altLang="zh-CN" sz="24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统计不显著，价格对需求量没有影响；</a:t>
                </a:r>
              </a:p>
              <a:p>
                <a:pPr>
                  <a:spcBef>
                    <a:spcPct val="50000"/>
                  </a:spcBef>
                  <a:buClr>
                    <a:schemeClr val="folHlink"/>
                  </a:buClr>
                  <a:buSzPct val="60000"/>
                </a:pP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否则拒绝零假设，</a:t>
                </a:r>
                <a:r>
                  <a:rPr lang="en-US" altLang="zh-CN" sz="2400" dirty="0"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4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统计上显著（不为0），价格对需求量有影响。 </a:t>
                </a:r>
              </a:p>
            </p:txBody>
          </p:sp>
        </mc:Choice>
        <mc:Fallback xmlns="">
          <p:sp>
            <p:nvSpPr>
              <p:cNvPr id="183304" name="Rectangle 8">
                <a:extLst>
                  <a:ext uri="{FF2B5EF4-FFF2-40B4-BE49-F238E27FC236}">
                    <a16:creationId xmlns:a16="http://schemas.microsoft.com/office/drawing/2014/main" id="{EF35405A-C9DC-E94D-9E53-601213F00DC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403648" y="2135647"/>
                <a:ext cx="6690320" cy="2380332"/>
              </a:xfrm>
              <a:prstGeom prst="rect">
                <a:avLst/>
              </a:prstGeom>
              <a:blipFill>
                <a:blip r:embed="rId4"/>
                <a:stretch>
                  <a:fillRect l="-1326" t="-2660" r="-947" b="-2128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10">
                <a:extLst>
                  <a:ext uri="{FF2B5EF4-FFF2-40B4-BE49-F238E27FC236}">
                    <a16:creationId xmlns:a16="http://schemas.microsoft.com/office/drawing/2014/main" id="{FD9F9E08-C188-F646-8943-BD67B1442AD6}"/>
                  </a:ext>
                </a:extLst>
              </p:cNvPr>
              <p:cNvSpPr txBox="1">
                <a:spLocks noChangeArrowheads="1"/>
              </p:cNvSpPr>
              <p:nvPr/>
            </p:nvSpPr>
            <p:spPr>
              <a:xfrm>
                <a:off x="1403648" y="1017490"/>
                <a:ext cx="8297416" cy="762000"/>
              </a:xfrm>
              <a:prstGeom prst="rect">
                <a:avLst/>
              </a:prstGeom>
              <a:noFill/>
              <a:ln/>
            </p:spPr>
            <p:txBody>
              <a:bodyPr vert="horz" lIns="91440" tIns="45720" rIns="91440" bIns="45720" rtlCol="0" anchor="t">
                <a:normAutofit/>
              </a:bodyPr>
              <a:lstStyle>
                <a:lvl1pPr algn="l" defTabSz="685800" rtl="0" eaLnBrk="1" latinLnBrk="0" hangingPunct="1">
                  <a:lnSpc>
                    <a:spcPct val="90000"/>
                  </a:lnSpc>
                  <a:spcBef>
                    <a:spcPct val="0"/>
                  </a:spcBef>
                  <a:buNone/>
                  <a:defRPr sz="3200" b="0" i="0" kern="1200" cap="all">
                    <a:solidFill>
                      <a:schemeClr val="tx1"/>
                    </a:solidFill>
                    <a:effectLst/>
                    <a:latin typeface="+mj-lt"/>
                    <a:ea typeface="+mj-ea"/>
                    <a:cs typeface="+mj-cs"/>
                  </a:defRPr>
                </a:lvl1pPr>
              </a:lstStyle>
              <a:p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用置信区间法对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进行假设检验</a:t>
                </a:r>
              </a:p>
            </p:txBody>
          </p:sp>
        </mc:Choice>
        <mc:Fallback xmlns="">
          <p:sp>
            <p:nvSpPr>
              <p:cNvPr id="8" name="Rectangle 10">
                <a:extLst>
                  <a:ext uri="{FF2B5EF4-FFF2-40B4-BE49-F238E27FC236}">
                    <a16:creationId xmlns:a16="http://schemas.microsoft.com/office/drawing/2014/main" id="{FD9F9E08-C188-F646-8943-BD67B1442AD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03648" y="1017490"/>
                <a:ext cx="8297416" cy="762000"/>
              </a:xfrm>
              <a:prstGeom prst="rect">
                <a:avLst/>
              </a:prstGeom>
              <a:blipFill>
                <a:blip r:embed="rId5"/>
                <a:stretch>
                  <a:fillRect l="-1835" t="-18033"/>
                </a:stretch>
              </a:blipFill>
              <a:ln/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7" dur="500"/>
                                        <p:tgtEl>
                                          <p:spTgt spid="18330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2" dur="500"/>
                                        <p:tgtEl>
                                          <p:spTgt spid="18330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4" presetClass="entr" presetSubtype="3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out)">
                                      <p:cBhvr>
                                        <p:cTn id="17" dur="500"/>
                                        <p:tgtEl>
                                          <p:spTgt spid="18330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15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2" name="camera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  <p:subTnLst>
                                    <p:audio>
                                      <p:cMediaNode>
                                        <p:cTn display="0" masterRel="sameClick">
                                          <p:stCondLst>
                                            <p:cond evt="begin" delay="0">
                                              <p:tn val="20"/>
                                            </p:cond>
                                          </p:stCondLst>
                                          <p:endCondLst>
                                            <p:cond evt="onStopAudio" delay="0">
                                              <p:tgtEl>
                                                <p:sldTgt/>
                                              </p:tgtEl>
                                            </p:cond>
                                          </p:endCondLst>
                                        </p:cTn>
                                        <p:tgtEl>
                                          <p:sndTgt r:embed="rId3" name="chimes.wav"/>
                                        </p:tgtEl>
                                      </p:cMediaNode>
                                    </p:audio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304" grpId="0" build="p" autoUpdateAnimBg="0"/>
      <p:bldP spid="8" grpId="0" animBg="1" autoUpdateAnimBg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370" name="Rectangle 1026">
            <a:extLst>
              <a:ext uri="{FF2B5EF4-FFF2-40B4-BE49-F238E27FC236}">
                <a16:creationId xmlns:a16="http://schemas.microsoft.com/office/drawing/2014/main" id="{91288333-AF63-BD44-BDEE-A683C4CDE66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57325" y="692696"/>
            <a:ext cx="5562947" cy="1058045"/>
          </a:xfrm>
        </p:spPr>
        <p:txBody>
          <a:bodyPr/>
          <a:lstStyle/>
          <a:p>
            <a:r>
              <a:rPr lang="zh-CN" altLang="en-US" sz="3600" b="1" dirty="0">
                <a:latin typeface="KaiTi" panose="02010609060101010101" pitchFamily="49" charset="-122"/>
                <a:ea typeface="KaiTi" panose="02010609060101010101" pitchFamily="49" charset="-122"/>
              </a:rPr>
              <a:t>假设检验：显著性检验法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6371" name="Rectangle 1027">
                <a:extLst>
                  <a:ext uri="{FF2B5EF4-FFF2-40B4-BE49-F238E27FC236}">
                    <a16:creationId xmlns:a16="http://schemas.microsoft.com/office/drawing/2014/main" id="{27F255BA-D9E6-E845-A44D-9075AAE2C65C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>
              <a:xfrm>
                <a:off x="1457325" y="1988840"/>
                <a:ext cx="6571060" cy="2964160"/>
              </a:xfrm>
            </p:spPr>
            <p:txBody>
              <a:bodyPr lIns="0" tIns="0" rIns="0" bIns="0">
                <a:normAutofit/>
              </a:bodyPr>
              <a:lstStyle/>
              <a:p>
                <a:pPr marL="812800" indent="-812800">
                  <a:spcBef>
                    <a:spcPct val="0"/>
                  </a:spcBef>
                  <a:buFont typeface="Wingdings" pitchFamily="2" charset="2"/>
                  <a:buNone/>
                </a:pP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估计量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sz="2800" b="0" i="1" dirty="0" smtClean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1</m:t>
                        </m:r>
                      </m:sub>
                    </m:sSub>
                  </m:oMath>
                </a14:m>
                <a:r>
                  <a:rPr kumimoji="1" lang="en-US" altLang="zh-CN" sz="2800" dirty="0">
                    <a:ea typeface="KaiTi" panose="02010609060101010101" pitchFamily="49" charset="-122"/>
                  </a:rPr>
                  <a:t>,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kumimoji="1" lang="en-US" altLang="zh-CN" sz="2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kumimoji="1" lang="en-US" altLang="zh-CN" sz="2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</m:ctrlPr>
                          </m:accPr>
                          <m:e>
                            <m:r>
                              <a:rPr kumimoji="1" lang="en-US" altLang="zh-CN" sz="2800" i="1" dirty="0">
                                <a:latin typeface="Cambria Math" panose="02040503050406030204" pitchFamily="18" charset="0"/>
                                <a:ea typeface="KaiTi" panose="02010609060101010101" pitchFamily="49" charset="-122"/>
                              </a:rPr>
                              <m:t>𝑏</m:t>
                            </m:r>
                          </m:e>
                        </m:acc>
                      </m:e>
                      <m:sub>
                        <m:r>
                          <a:rPr kumimoji="1" lang="en-US" altLang="zh-CN" sz="2800" i="1" dirty="0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的分布情况，对应的值</a:t>
                </a:r>
              </a:p>
              <a:p>
                <a:pPr marL="812800" indent="-812800">
                  <a:spcBef>
                    <a:spcPct val="0"/>
                  </a:spcBef>
                  <a:buFont typeface="Wingdings" pitchFamily="2" charset="2"/>
                  <a:buNone/>
                </a:pP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与标准差与前面相同。</a:t>
                </a:r>
              </a:p>
              <a:p>
                <a:pPr marL="812800" indent="-812800">
                  <a:spcBef>
                    <a:spcPct val="0"/>
                  </a:spcBef>
                  <a:buFont typeface="Wingdings" pitchFamily="2" charset="2"/>
                  <a:buNone/>
                </a:pPr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于是，我们仍根据</a:t>
                </a:r>
                <a14:m>
                  <m:oMath xmlns:m="http://schemas.openxmlformats.org/officeDocument/2006/math">
                    <m:r>
                      <a:rPr lang="en-US" altLang="zh-CN" sz="2800" i="1" dirty="0" smtClean="0">
                        <a:latin typeface="Cambria Math" panose="02040503050406030204" pitchFamily="18" charset="0"/>
                        <a:ea typeface="KaiTi" panose="02010609060101010101" pitchFamily="49" charset="-122"/>
                      </a:rPr>
                      <m:t>𝑡</m:t>
                    </m:r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分布来进行检验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</m:ctrlPr>
                      </m:sSubPr>
                      <m:e>
                        <m:r>
                          <a:rPr lang="en-US" altLang="zh-CN" sz="2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𝑏</m:t>
                        </m:r>
                      </m:e>
                      <m:sub>
                        <m:r>
                          <a:rPr lang="en-US" altLang="zh-CN" sz="2800" i="1">
                            <a:latin typeface="Cambria Math" panose="02040503050406030204" pitchFamily="18" charset="0"/>
                            <a:ea typeface="KaiTi" panose="02010609060101010101" pitchFamily="49" charset="-122"/>
                          </a:rPr>
                          <m:t>2</m:t>
                        </m:r>
                      </m:sub>
                    </m:sSub>
                  </m:oMath>
                </a14:m>
                <a:r>
                  <a:rPr lang="zh-CN" altLang="en-US" sz="28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显著不为零。</a:t>
                </a:r>
              </a:p>
            </p:txBody>
          </p:sp>
        </mc:Choice>
        <mc:Fallback xmlns="">
          <p:sp>
            <p:nvSpPr>
              <p:cNvPr id="186371" name="Rectangle 1027">
                <a:extLst>
                  <a:ext uri="{FF2B5EF4-FFF2-40B4-BE49-F238E27FC236}">
                    <a16:creationId xmlns:a16="http://schemas.microsoft.com/office/drawing/2014/main" id="{27F255BA-D9E6-E845-A44D-9075AAE2C65C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57325" y="1988840"/>
                <a:ext cx="6571060" cy="2964160"/>
              </a:xfrm>
              <a:blipFill>
                <a:blip r:embed="rId2"/>
                <a:stretch>
                  <a:fillRect l="-3276" t="-25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863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863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863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1863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6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6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86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6370" grpId="0" autoUpdateAnimBg="0"/>
      <p:bldP spid="186371" grpId="0" build="p" autoUpdateAnimBg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Rectangle 2">
            <a:extLst>
              <a:ext uri="{FF2B5EF4-FFF2-40B4-BE49-F238E27FC236}">
                <a16:creationId xmlns:a16="http://schemas.microsoft.com/office/drawing/2014/main" id="{F6625B3D-BE01-E143-9776-8872797BFED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显著性检验法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8419" name="Rectangle 3">
                <a:extLst>
                  <a:ext uri="{FF2B5EF4-FFF2-40B4-BE49-F238E27FC236}">
                    <a16:creationId xmlns:a16="http://schemas.microsoft.com/office/drawing/2014/main" id="{DC66B6CF-9BCD-054F-95AB-3C6698EAA062}"/>
                  </a:ext>
                </a:extLst>
              </p:cNvPr>
              <p:cNvSpPr>
                <a:spLocks noGrp="1" noChangeArrowheads="1"/>
              </p:cNvSpPr>
              <p:nvPr>
                <p:ph idx="1"/>
              </p:nvPr>
            </p:nvSpPr>
            <p:spPr/>
            <p:txBody>
              <a:bodyPr>
                <a:normAutofit fontScale="92500"/>
              </a:bodyPr>
              <a:lstStyle/>
              <a:p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检验步骤</a:t>
                </a:r>
              </a:p>
              <a:p>
                <a:pPr lvl="1"/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  <a:sym typeface="Wingdings" pitchFamily="2" charset="2"/>
                  </a:rPr>
                  <a:t>1.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给定显著性水平</a:t>
                </a:r>
                <a14:m>
                  <m:oMath xmlns:m="http://schemas.openxmlformats.org/officeDocument/2006/math">
                    <m:r>
                      <a:rPr lang="zh-CN" altLang="en-US" sz="2400" smtClean="0">
                        <a:latin typeface="Cambria Math" panose="02040503050406030204" pitchFamily="18" charset="0"/>
                      </a:rPr>
                      <m:t>𝜶</m:t>
                    </m:r>
                  </m:oMath>
                </a14:m>
                <a:endParaRPr lang="zh-CN" altLang="en-US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2.查 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t 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分布表得临界值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endParaRPr lang="zh-CN" altLang="en-US" sz="2400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  <a:p>
                <a:pPr lvl="1"/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3.计算样本统计量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 smtClean="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  <m:r>
                      <a:rPr lang="en-US" altLang="zh-CN" sz="2400" smtClean="0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sSub>
                          <m:sSub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2400" dirty="0">
                                    <a:latin typeface="Cambria Math" panose="02040503050406030204" pitchFamily="18" charset="0"/>
                                  </a:rPr>
                                  <m:t>𝑏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2400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num>
                      <m:den>
                        <m:r>
                          <a:rPr lang="en-US" altLang="zh-CN" sz="2400" dirty="0">
                            <a:latin typeface="Cambria Math" panose="02040503050406030204" pitchFamily="18" charset="0"/>
                          </a:rPr>
                          <m:t>𝑠𝑒</m:t>
                        </m:r>
                        <m:d>
                          <m:dPr>
                            <m:ctrlPr>
                              <a:rPr lang="en-US" altLang="zh-CN" sz="24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400" i="1" dirty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en-US" altLang="zh-CN" sz="2400" i="1" dirty="0"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dirty="0">
                                        <a:latin typeface="Cambria Math" panose="02040503050406030204" pitchFamily="18" charset="0"/>
                                      </a:rPr>
                                      <m:t>𝑏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dirty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den>
                    </m:f>
                    <m:r>
                      <a:rPr lang="en-US" altLang="zh-CN" sz="2400" dirty="0" smtClean="0">
                        <a:latin typeface="Cambria Math" panose="02040503050406030204" pitchFamily="18" charset="0"/>
                      </a:rPr>
                      <m:t>~</m:t>
                    </m:r>
                    <m:r>
                      <a:rPr lang="en-US" altLang="zh-CN" sz="2400" dirty="0" smtClean="0">
                        <a:latin typeface="Cambria Math" panose="02040503050406030204" pitchFamily="18" charset="0"/>
                      </a:rPr>
                      <m:t>𝑡</m:t>
                    </m:r>
                    <m:d>
                      <m:dPr>
                        <m:ctrlPr>
                          <a:rPr lang="en-US" altLang="zh-CN" sz="240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 dirty="0" smtClean="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 dirty="0" smtClean="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       </a:t>
                </a:r>
              </a:p>
              <a:p>
                <a:pPr lvl="1"/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4.比较：</a:t>
                </a:r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sSub>
                          <m:sSubPr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𝑏</m:t>
                            </m:r>
                          </m:e>
                          <m:sub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sub>
                    </m:sSub>
                  </m:oMath>
                </a14:m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的绝对值大于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b>
                        <m:f>
                          <m:fPr>
                            <m:type m:val="skw"/>
                            <m:ctrlPr>
                              <a:rPr lang="en-US" altLang="zh-CN" sz="2400" i="1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𝛼</m:t>
                            </m:r>
                          </m:num>
                          <m:den>
                            <m:r>
                              <a:rPr lang="en-US" altLang="zh-CN" sz="2400">
                                <a:latin typeface="Cambria Math" panose="02040503050406030204" pitchFamily="18" charset="0"/>
                              </a:rPr>
                              <m:t>2</m:t>
                            </m:r>
                          </m:den>
                        </m:f>
                      </m:sub>
                    </m:sSub>
                    <m:d>
                      <m:dPr>
                        <m:ctrlPr>
                          <a:rPr lang="en-US" altLang="zh-CN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𝑛</m:t>
                        </m:r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−2</m:t>
                        </m:r>
                      </m:e>
                    </m:d>
                  </m:oMath>
                </a14:m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 ，则拒绝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smtClean="0">
                            <a:latin typeface="Cambria Math" panose="02040503050406030204" pitchFamily="18" charset="0"/>
                          </a:rPr>
                          <m:t>𝑯</m:t>
                        </m:r>
                      </m:e>
                      <m:sub>
                        <m:r>
                          <a:rPr lang="en-US" altLang="zh-CN" sz="2400" smtClean="0">
                            <a:latin typeface="Cambria Math" panose="02040503050406030204" pitchFamily="18" charset="0"/>
                          </a:rPr>
                          <m:t>𝟎</m:t>
                        </m:r>
                      </m:sub>
                    </m:sSub>
                    <m:r>
                      <a:rPr lang="en-US" altLang="zh-CN" sz="2400" smtClean="0">
                        <a:latin typeface="Cambria Math" panose="02040503050406030204" pitchFamily="18" charset="0"/>
                      </a:rPr>
                      <m:t>:</m:t>
                    </m:r>
                    <m:sSub>
                      <m:sSubPr>
                        <m:ctrlPr>
                          <a:rPr lang="en-US" altLang="zh-CN" sz="24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smtClean="0">
                            <a:latin typeface="Cambria Math" panose="02040503050406030204" pitchFamily="18" charset="0"/>
                          </a:rPr>
                          <m:t>𝒃</m:t>
                        </m:r>
                      </m:e>
                      <m:sub>
                        <m:r>
                          <a:rPr lang="en-US" altLang="zh-CN" sz="2400">
                            <a:latin typeface="Cambria Math" panose="02040503050406030204" pitchFamily="18" charset="0"/>
                          </a:rPr>
                          <m:t>𝟐</m:t>
                        </m:r>
                      </m:sub>
                    </m:sSub>
                    <m:r>
                      <a:rPr lang="en-US" altLang="zh-CN" sz="240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altLang="zh-CN" sz="2400" smtClean="0">
                        <a:latin typeface="Cambria Math" panose="02040503050406030204" pitchFamily="18" charset="0"/>
                      </a:rPr>
                      <m:t>𝟎</m:t>
                    </m:r>
                  </m:oMath>
                </a14:m>
                <a:r>
                  <a:rPr lang="en-US" altLang="zh-CN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,</a:t>
                </a:r>
                <a:r>
                  <a:rPr lang="zh-CN" altLang="en-US" sz="2400" dirty="0">
                    <a:latin typeface="KaiTi" panose="02010609060101010101" pitchFamily="49" charset="-122"/>
                    <a:ea typeface="KaiTi" panose="02010609060101010101" pitchFamily="49" charset="-122"/>
                  </a:rPr>
                  <a:t>反之，接受零假设。</a:t>
                </a:r>
                <a:r>
                  <a:rPr lang="en-US" altLang="zh-CN" sz="2400" dirty="0"/>
                  <a:t>         </a:t>
                </a:r>
              </a:p>
            </p:txBody>
          </p:sp>
        </mc:Choice>
        <mc:Fallback xmlns="">
          <p:sp>
            <p:nvSpPr>
              <p:cNvPr id="188419" name="Rectangle 3">
                <a:extLst>
                  <a:ext uri="{FF2B5EF4-FFF2-40B4-BE49-F238E27FC236}">
                    <a16:creationId xmlns:a16="http://schemas.microsoft.com/office/drawing/2014/main" id="{DC66B6CF-9BCD-054F-95AB-3C6698EAA062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blipFill>
                <a:blip r:embed="rId2"/>
                <a:stretch>
                  <a:fillRect l="-963" t="-73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  <p:transition spd="med">
    <p:checker/>
  </p:transition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 txBox="1"/>
          <p:nvPr/>
        </p:nvSpPr>
        <p:spPr>
          <a:xfrm>
            <a:off x="7972371" y="5935155"/>
            <a:ext cx="474451" cy="179536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3"/>
              </a:lnSpc>
            </a:pPr>
            <a:r>
              <a:rPr sz="1220" spc="-32" dirty="0">
                <a:solidFill>
                  <a:srgbClr val="000000"/>
                </a:solidFill>
                <a:latin typeface="Tahoma"/>
                <a:cs typeface="Tahoma"/>
              </a:rPr>
              <a:t>103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333209DB-A53E-C949-903C-177D71A674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>
                <a:latin typeface="KaiTi" panose="02010609060101010101" pitchFamily="49" charset="-122"/>
                <a:ea typeface="KaiTi" panose="02010609060101010101" pitchFamily="49" charset="-122"/>
              </a:rPr>
              <a:t>（二）拟合优度检验</a:t>
            </a:r>
            <a:endParaRPr lang="zh-CN" altLang="en-US" dirty="0"/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A3021887-3E34-1149-8904-3F4B7106A8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29380" y="2013785"/>
            <a:ext cx="6571343" cy="3450613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zh-CN" altLang="en-US" spc="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由最小二乘法</a:t>
            </a:r>
            <a:r>
              <a:rPr lang="zh-CN" altLang="en-US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所得直线</a:t>
            </a:r>
            <a:r>
              <a:rPr lang="zh-CN" altLang="en-US" spc="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是否能够对这些样本点</a:t>
            </a: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之间的关系加以反映？</a:t>
            </a:r>
            <a:endParaRPr lang="en-US" altLang="zh-CN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如果能加以反映</a:t>
            </a:r>
            <a:r>
              <a:rPr lang="en-US" altLang="zh-CN" b="1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Tahoma"/>
              </a:rPr>
              <a:t>,</a:t>
            </a:r>
            <a:r>
              <a:rPr lang="zh-CN" altLang="en-US" spc="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那么它对这些点之间的关系或趋势</a:t>
            </a:r>
            <a:r>
              <a:rPr lang="zh-CN" altLang="en-US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反映</a:t>
            </a:r>
            <a:r>
              <a:rPr lang="zh-CN" altLang="en-US" spc="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到了何种程度？</a:t>
            </a:r>
            <a:endParaRPr lang="en-US" altLang="zh-CN" spc="24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>
              <a:lnSpc>
                <a:spcPct val="100000"/>
              </a:lnSpc>
            </a:pPr>
            <a:r>
              <a:rPr lang="zh-CN" altLang="en-US" spc="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因此必须经过</a:t>
            </a:r>
            <a:r>
              <a:rPr lang="zh-CN" altLang="en-US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某种检验</a:t>
            </a:r>
            <a:r>
              <a:rPr lang="zh-CN" altLang="en-US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或者找出一个指标，</a:t>
            </a:r>
            <a:r>
              <a:rPr lang="zh-CN" altLang="en-US" dirty="0">
                <a:solidFill>
                  <a:srgbClr val="006565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在</a:t>
            </a:r>
            <a:r>
              <a:rPr lang="zh-CN" altLang="en-US" spc="24" dirty="0">
                <a:solidFill>
                  <a:srgbClr val="006565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一定可靠程度</a:t>
            </a:r>
            <a:r>
              <a:rPr lang="zh-CN" altLang="en-US" spc="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下，根据指标值的大小，</a:t>
            </a:r>
            <a:r>
              <a:rPr lang="zh-CN" altLang="en-US" spc="24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对拟合的优度进行评价</a:t>
            </a:r>
            <a:endParaRPr lang="en-US" altLang="zh-CN" spc="24" dirty="0">
              <a:solidFill>
                <a:srgbClr val="FF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pPr>
              <a:lnSpc>
                <a:spcPct val="100000"/>
              </a:lnSpc>
            </a:pPr>
            <a:r>
              <a:rPr lang="zh-CN" altLang="en-US" spc="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这里我们主要就下面四个问题进行讨论：</a:t>
            </a:r>
            <a:r>
              <a:rPr lang="zh-CN" altLang="en-US" spc="24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离差</a:t>
            </a:r>
            <a:r>
              <a:rPr lang="zh-CN" altLang="en-US" dirty="0">
                <a:solidFill>
                  <a:srgbClr val="FF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平方和分解</a:t>
            </a:r>
            <a:r>
              <a:rPr lang="zh-CN" altLang="en-US" spc="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、</a:t>
            </a:r>
            <a:r>
              <a:rPr lang="zh-CN" altLang="en-US" dirty="0">
                <a:solidFill>
                  <a:srgbClr val="0000CC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方差分析</a:t>
            </a:r>
            <a:r>
              <a:rPr lang="zh-CN" altLang="en-US" spc="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、</a:t>
            </a:r>
            <a:r>
              <a:rPr lang="zh-CN" altLang="en-US" dirty="0">
                <a:solidFill>
                  <a:srgbClr val="006565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拟合优度</a:t>
            </a:r>
            <a:r>
              <a:rPr lang="zh-CN" altLang="en-US" spc="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、拟合优度与简单相关系数的关系</a:t>
            </a:r>
            <a:r>
              <a:rPr lang="en-US" altLang="zh-CN" spc="24" dirty="0">
                <a:solidFill>
                  <a:srgbClr val="000000"/>
                </a:solidFill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.</a:t>
            </a:r>
            <a:endParaRPr lang="zh-CN" altLang="en-US" spc="24" dirty="0">
              <a:solidFill>
                <a:srgbClr val="000000"/>
              </a:solidFill>
              <a:latin typeface="KaiTi" panose="02010609060101010101" pitchFamily="49" charset="-122"/>
              <a:ea typeface="KaiTi" panose="02010609060101010101" pitchFamily="49" charset="-122"/>
              <a:cs typeface="SimSun"/>
            </a:endParaRPr>
          </a:p>
          <a:p>
            <a:endParaRPr lang="zh-CN" altLang="en-US" dirty="0">
              <a:latin typeface="KaiTi" panose="02010609060101010101" pitchFamily="49" charset="-122"/>
              <a:ea typeface="KaiTi" panose="02010609060101010101" pitchFamily="49" charset="-122"/>
            </a:endParaRPr>
          </a:p>
        </p:txBody>
      </p:sp>
    </p:spTree>
  </p:cSld>
  <p:clrMapOvr>
    <a:masterClrMapping/>
  </p:clrMapOvr>
  <p:transition spd="med">
    <p:checker/>
  </p:transition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27A0C03-58CE-2B43-BE73-C90656A7EF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、方差分析</a:t>
            </a:r>
            <a:b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endParaRPr lang="zh-CN" altLang="en-US" dirty="0"/>
          </a:p>
        </p:txBody>
      </p:sp>
      <p:sp>
        <p:nvSpPr>
          <p:cNvPr id="141315" name="Rectangle 3">
            <a:extLst>
              <a:ext uri="{FF2B5EF4-FFF2-40B4-BE49-F238E27FC236}">
                <a16:creationId xmlns:a16="http://schemas.microsoft.com/office/drawing/2014/main" id="{3A98EDF7-AE74-B74D-9EF5-B9DEB8BC1486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0" indent="668338" algn="just">
              <a:buFont typeface="Wingdings" pitchFamily="2" charset="2"/>
              <a:buNone/>
            </a:pPr>
            <a:endParaRPr lang="zh-CN" altLang="en-US" sz="2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  <a:p>
            <a:pPr marL="0" indent="668338" algn="just">
              <a:buFont typeface="Wingdings" pitchFamily="2" charset="2"/>
              <a:buNone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 由             </a:t>
            </a:r>
          </a:p>
          <a:p>
            <a:pPr marL="0" indent="668338" algn="just">
              <a:buFont typeface="Wingdings" pitchFamily="2" charset="2"/>
              <a:buNone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 </a:t>
            </a:r>
          </a:p>
          <a:p>
            <a:pPr marL="0" indent="668338" algn="just">
              <a:buFont typeface="Wingdings" pitchFamily="2" charset="2"/>
              <a:buNone/>
            </a:pPr>
            <a:r>
              <a:rPr lang="zh-CN" altLang="en-US" sz="2800" dirty="0">
                <a:latin typeface="楷体_GB2312" pitchFamily="49" charset="-122"/>
                <a:ea typeface="楷体_GB2312" pitchFamily="49" charset="-122"/>
              </a:rPr>
              <a:t>两边平方求和可得：</a:t>
            </a:r>
          </a:p>
          <a:p>
            <a:pPr marL="0" indent="668338" algn="just">
              <a:spcBef>
                <a:spcPct val="60000"/>
              </a:spcBef>
              <a:buFont typeface="Wingdings" pitchFamily="2" charset="2"/>
              <a:buNone/>
            </a:pPr>
            <a:endParaRPr lang="zh-CN" altLang="en-US" sz="2800" b="1" dirty="0">
              <a:latin typeface="楷体_GB2312" pitchFamily="49" charset="-122"/>
              <a:ea typeface="楷体_GB2312" pitchFamily="49" charset="-122"/>
            </a:endParaRPr>
          </a:p>
          <a:p>
            <a:pPr marL="0" indent="668338" algn="just">
              <a:spcBef>
                <a:spcPct val="60000"/>
              </a:spcBef>
              <a:buFont typeface="Wingdings" pitchFamily="2" charset="2"/>
              <a:buNone/>
            </a:pPr>
            <a:endParaRPr lang="zh-CN" altLang="en-US" sz="2800" b="1" dirty="0">
              <a:latin typeface="SimHei" panose="02010609060101010101" pitchFamily="49" charset="-122"/>
              <a:ea typeface="SimHei" panose="02010609060101010101" pitchFamily="49" charset="-122"/>
            </a:endParaRPr>
          </a:p>
        </p:txBody>
      </p:sp>
      <p:sp>
        <p:nvSpPr>
          <p:cNvPr id="141316" name="Rectangle 4">
            <a:extLst>
              <a:ext uri="{FF2B5EF4-FFF2-40B4-BE49-F238E27FC236}">
                <a16:creationId xmlns:a16="http://schemas.microsoft.com/office/drawing/2014/main" id="{72D45528-4806-C94E-B023-0A1B28579FE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613" y="3325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1317" name="Rectangle 5">
            <a:extLst>
              <a:ext uri="{FF2B5EF4-FFF2-40B4-BE49-F238E27FC236}">
                <a16:creationId xmlns:a16="http://schemas.microsoft.com/office/drawing/2014/main" id="{C0EBE932-0C86-3048-B71A-AE98177F9E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0188" y="31892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1318" name="Rectangle 6">
            <a:extLst>
              <a:ext uri="{FF2B5EF4-FFF2-40B4-BE49-F238E27FC236}">
                <a16:creationId xmlns:a16="http://schemas.microsoft.com/office/drawing/2014/main" id="{B8437808-F3AB-6C45-A97C-46285CD819C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3306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41319" name="Object 7">
            <a:extLst>
              <a:ext uri="{FF2B5EF4-FFF2-40B4-BE49-F238E27FC236}">
                <a16:creationId xmlns:a16="http://schemas.microsoft.com/office/drawing/2014/main" id="{9BE9060E-2E05-BA44-8A9C-CF1CF8B6C709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057400" y="2590800"/>
          <a:ext cx="4876800" cy="7524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2" imgW="36576000" imgH="5562600" progId="Equation.3">
                  <p:embed/>
                </p:oleObj>
              </mc:Choice>
              <mc:Fallback>
                <p:oleObj r:id="rId2" imgW="36576000" imgH="5562600" progId="Equation.3">
                  <p:embed/>
                  <p:pic>
                    <p:nvPicPr>
                      <p:cNvPr id="141319" name="Object 7">
                        <a:extLst>
                          <a:ext uri="{FF2B5EF4-FFF2-40B4-BE49-F238E27FC236}">
                            <a16:creationId xmlns:a16="http://schemas.microsoft.com/office/drawing/2014/main" id="{9BE9060E-2E05-BA44-8A9C-CF1CF8B6C7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7400" y="2590800"/>
                        <a:ext cx="4876800" cy="752475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  <p:sp>
        <p:nvSpPr>
          <p:cNvPr id="141320" name="Rectangle 8">
            <a:extLst>
              <a:ext uri="{FF2B5EF4-FFF2-40B4-BE49-F238E27FC236}">
                <a16:creationId xmlns:a16="http://schemas.microsoft.com/office/drawing/2014/main" id="{3F2A95EA-3F97-EA45-A6EB-04D296B5D3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8838" y="3287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graphicFrame>
        <p:nvGraphicFramePr>
          <p:cNvPr id="141321" name="Object 9">
            <a:extLst>
              <a:ext uri="{FF2B5EF4-FFF2-40B4-BE49-F238E27FC236}">
                <a16:creationId xmlns:a16="http://schemas.microsoft.com/office/drawing/2014/main" id="{8740517F-78AE-D74D-B06F-F6EBFCA2120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371698767"/>
              </p:ext>
            </p:extLst>
          </p:nvPr>
        </p:nvGraphicFramePr>
        <p:xfrm>
          <a:off x="1090613" y="4681536"/>
          <a:ext cx="6858000" cy="8270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r:id="rId4" imgW="54127400" imgH="6438900" progId="Equation.3">
                  <p:embed/>
                </p:oleObj>
              </mc:Choice>
              <mc:Fallback>
                <p:oleObj r:id="rId4" imgW="54127400" imgH="6438900" progId="Equation.3">
                  <p:embed/>
                  <p:pic>
                    <p:nvPicPr>
                      <p:cNvPr id="141321" name="Object 9">
                        <a:extLst>
                          <a:ext uri="{FF2B5EF4-FFF2-40B4-BE49-F238E27FC236}">
                            <a16:creationId xmlns:a16="http://schemas.microsoft.com/office/drawing/2014/main" id="{8740517F-78AE-D74D-B06F-F6EBFCA21209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90613" y="4681536"/>
                        <a:ext cx="6858000" cy="827088"/>
                      </a:xfrm>
                      <a:prstGeom prst="rect">
                        <a:avLst/>
                      </a:prstGeom>
                      <a:solidFill>
                        <a:srgbClr val="FFFF00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checker/>
  </p:transition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2350" name="Group 14">
            <a:extLst>
              <a:ext uri="{FF2B5EF4-FFF2-40B4-BE49-F238E27FC236}">
                <a16:creationId xmlns:a16="http://schemas.microsoft.com/office/drawing/2014/main" id="{F70B106A-EC9E-CD48-A86F-CEAE0C57CF95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3200400"/>
            <a:ext cx="8458200" cy="1600200"/>
            <a:chOff x="432" y="2400"/>
            <a:chExt cx="5328" cy="1008"/>
          </a:xfrm>
        </p:grpSpPr>
        <p:graphicFrame>
          <p:nvGraphicFramePr>
            <p:cNvPr id="142345" name="Object 9">
              <a:extLst>
                <a:ext uri="{FF2B5EF4-FFF2-40B4-BE49-F238E27FC236}">
                  <a16:creationId xmlns:a16="http://schemas.microsoft.com/office/drawing/2014/main" id="{BB24EE56-FC6F-584C-8E3F-914C55B7323E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104" y="2544"/>
            <a:ext cx="1104" cy="4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2" imgW="16090900" imgH="6146800" progId="Equation.3">
                    <p:embed/>
                  </p:oleObj>
                </mc:Choice>
                <mc:Fallback>
                  <p:oleObj r:id="rId2" imgW="16090900" imgH="6146800" progId="Equation.3">
                    <p:embed/>
                    <p:pic>
                      <p:nvPicPr>
                        <p:cNvPr id="142345" name="Object 9">
                          <a:extLst>
                            <a:ext uri="{FF2B5EF4-FFF2-40B4-BE49-F238E27FC236}">
                              <a16:creationId xmlns:a16="http://schemas.microsoft.com/office/drawing/2014/main" id="{BB24EE56-FC6F-584C-8E3F-914C55B7323E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104" y="2544"/>
                          <a:ext cx="1104" cy="419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2348" name="Rectangle 12">
              <a:extLst>
                <a:ext uri="{FF2B5EF4-FFF2-40B4-BE49-F238E27FC236}">
                  <a16:creationId xmlns:a16="http://schemas.microsoft.com/office/drawing/2014/main" id="{AA824D4E-85FD-654E-8025-DCEC56710C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2" y="2400"/>
              <a:ext cx="5328" cy="100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bg2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6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zh-CN" altLang="en-US" sz="2800" dirty="0">
                  <a:latin typeface="SimHei" panose="02010609060101010101" pitchFamily="49" charset="-122"/>
                  <a:ea typeface="SimHei" panose="02010609060101010101" pitchFamily="49" charset="-122"/>
                </a:rPr>
                <a:t>                 回归平方和</a:t>
              </a: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            </a:t>
              </a:r>
            </a:p>
            <a:p>
              <a:pPr>
                <a:lnSpc>
                  <a:spcPct val="16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                    </a:t>
              </a:r>
              <a:r>
                <a:rPr lang="en-US" altLang="zh-CN" sz="2800" dirty="0" err="1">
                  <a:latin typeface="楷体_GB2312" pitchFamily="49" charset="-122"/>
                  <a:ea typeface="楷体_GB2312" pitchFamily="49" charset="-122"/>
                </a:rPr>
                <a:t>ESS：explained</a:t>
              </a: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 sum of squares</a:t>
              </a:r>
              <a:endParaRPr lang="zh-CN" altLang="en-US" sz="2800" dirty="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42351" name="Group 15">
            <a:extLst>
              <a:ext uri="{FF2B5EF4-FFF2-40B4-BE49-F238E27FC236}">
                <a16:creationId xmlns:a16="http://schemas.microsoft.com/office/drawing/2014/main" id="{31C980DA-3C3C-A84C-AB3C-2BDFB997BCE5}"/>
              </a:ext>
            </a:extLst>
          </p:cNvPr>
          <p:cNvGrpSpPr>
            <a:grpSpLocks/>
          </p:cNvGrpSpPr>
          <p:nvPr/>
        </p:nvGrpSpPr>
        <p:grpSpPr bwMode="auto">
          <a:xfrm>
            <a:off x="457200" y="4800600"/>
            <a:ext cx="8001000" cy="1295400"/>
            <a:chOff x="288" y="3504"/>
            <a:chExt cx="5040" cy="816"/>
          </a:xfrm>
        </p:grpSpPr>
        <p:graphicFrame>
          <p:nvGraphicFramePr>
            <p:cNvPr id="142346" name="Object 10">
              <a:extLst>
                <a:ext uri="{FF2B5EF4-FFF2-40B4-BE49-F238E27FC236}">
                  <a16:creationId xmlns:a16="http://schemas.microsoft.com/office/drawing/2014/main" id="{C3CA2BC0-3CF4-A145-A48C-C34E66121C1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08" y="3552"/>
            <a:ext cx="1034" cy="42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name="Equation" r:id="rId4" imgW="14338300" imgH="5854700" progId="Equation.3">
                    <p:embed/>
                  </p:oleObj>
                </mc:Choice>
                <mc:Fallback>
                  <p:oleObj name="Equation" r:id="rId4" imgW="14338300" imgH="5854700" progId="Equation.3">
                    <p:embed/>
                    <p:pic>
                      <p:nvPicPr>
                        <p:cNvPr id="142346" name="Object 10">
                          <a:extLst>
                            <a:ext uri="{FF2B5EF4-FFF2-40B4-BE49-F238E27FC236}">
                              <a16:creationId xmlns:a16="http://schemas.microsoft.com/office/drawing/2014/main" id="{C3CA2BC0-3CF4-A145-A48C-C34E66121C1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5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08" y="3552"/>
                          <a:ext cx="1034" cy="420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2349" name="Rectangle 13">
              <a:extLst>
                <a:ext uri="{FF2B5EF4-FFF2-40B4-BE49-F238E27FC236}">
                  <a16:creationId xmlns:a16="http://schemas.microsoft.com/office/drawing/2014/main" id="{E8004ED1-E387-A54C-8EFE-03E554177B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88" y="3504"/>
              <a:ext cx="5040" cy="8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lnSpc>
                  <a:spcPct val="16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zh-CN" sz="2800" dirty="0">
                  <a:latin typeface="SimHei" panose="02010609060101010101" pitchFamily="49" charset="-122"/>
                  <a:ea typeface="SimHei" panose="02010609060101010101" pitchFamily="49" charset="-122"/>
                </a:rPr>
                <a:t>      </a:t>
              </a:r>
              <a:r>
                <a:rPr lang="zh-CN" altLang="en-US" sz="2800" dirty="0">
                  <a:latin typeface="SimHei" panose="02010609060101010101" pitchFamily="49" charset="-122"/>
                  <a:ea typeface="SimHei" panose="02010609060101010101" pitchFamily="49" charset="-122"/>
                </a:rPr>
                <a:t>           剩余变差 (残差)</a:t>
              </a:r>
            </a:p>
            <a:p>
              <a:pPr>
                <a:lnSpc>
                  <a:spcPct val="16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zh-CN" altLang="en-US" sz="2800" dirty="0">
                  <a:latin typeface="楷体_GB2312" pitchFamily="49" charset="-122"/>
                  <a:ea typeface="楷体_GB2312" pitchFamily="49" charset="-122"/>
                </a:rPr>
                <a:t>                    </a:t>
              </a:r>
              <a:r>
                <a:rPr lang="en-US" altLang="zh-CN" sz="2800" dirty="0" err="1">
                  <a:latin typeface="楷体_GB2312" pitchFamily="49" charset="-122"/>
                  <a:ea typeface="楷体_GB2312" pitchFamily="49" charset="-122"/>
                </a:rPr>
                <a:t>RSS：residual</a:t>
              </a: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 sum of squares</a:t>
              </a:r>
              <a:endParaRPr lang="zh-CN" altLang="en-US" sz="2800" dirty="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grpSp>
        <p:nvGrpSpPr>
          <p:cNvPr id="142356" name="Group 20">
            <a:extLst>
              <a:ext uri="{FF2B5EF4-FFF2-40B4-BE49-F238E27FC236}">
                <a16:creationId xmlns:a16="http://schemas.microsoft.com/office/drawing/2014/main" id="{687FC46D-8E8C-BF48-83AB-1AC11820313C}"/>
              </a:ext>
            </a:extLst>
          </p:cNvPr>
          <p:cNvGrpSpPr>
            <a:grpSpLocks/>
          </p:cNvGrpSpPr>
          <p:nvPr/>
        </p:nvGrpSpPr>
        <p:grpSpPr bwMode="auto">
          <a:xfrm>
            <a:off x="1447800" y="1981200"/>
            <a:ext cx="7010400" cy="1295400"/>
            <a:chOff x="912" y="1248"/>
            <a:chExt cx="4416" cy="816"/>
          </a:xfrm>
        </p:grpSpPr>
        <p:graphicFrame>
          <p:nvGraphicFramePr>
            <p:cNvPr id="142344" name="Object 8">
              <a:extLst>
                <a:ext uri="{FF2B5EF4-FFF2-40B4-BE49-F238E27FC236}">
                  <a16:creationId xmlns:a16="http://schemas.microsoft.com/office/drawing/2014/main" id="{085E78C4-AE3F-5841-84E7-A374713B398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912" y="1296"/>
            <a:ext cx="1104" cy="42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r:id="rId6" imgW="15798800" imgH="6146800" progId="Equation.3">
                    <p:embed/>
                  </p:oleObj>
                </mc:Choice>
                <mc:Fallback>
                  <p:oleObj r:id="rId6" imgW="15798800" imgH="6146800" progId="Equation.3">
                    <p:embed/>
                    <p:pic>
                      <p:nvPicPr>
                        <p:cNvPr id="142344" name="Object 8">
                          <a:extLst>
                            <a:ext uri="{FF2B5EF4-FFF2-40B4-BE49-F238E27FC236}">
                              <a16:creationId xmlns:a16="http://schemas.microsoft.com/office/drawing/2014/main" id="{085E78C4-AE3F-5841-84E7-A374713B3983}"/>
                            </a:ext>
                          </a:extLst>
                        </p:cNvPr>
                        <p:cNvPicPr preferRelativeResize="0"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912" y="1296"/>
                          <a:ext cx="1104" cy="428"/>
                        </a:xfrm>
                        <a:prstGeom prst="rect">
                          <a:avLst/>
                        </a:prstGeom>
                        <a:solidFill>
                          <a:srgbClr val="FFFF00"/>
                        </a:solidFill>
                        <a:ln>
                          <a:noFill/>
                        </a:ln>
                        <a:extLs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42354" name="Rectangle 18">
              <a:extLst>
                <a:ext uri="{FF2B5EF4-FFF2-40B4-BE49-F238E27FC236}">
                  <a16:creationId xmlns:a16="http://schemas.microsoft.com/office/drawing/2014/main" id="{C19AB169-B36A-3E47-AE4A-0357BB06DBB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08" y="1248"/>
              <a:ext cx="3120" cy="81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 cap="sq">
                  <a:solidFill>
                    <a:schemeClr val="tx1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l">
                <a:lnSpc>
                  <a:spcPct val="16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zh-CN" altLang="en-US" sz="2800" dirty="0">
                  <a:latin typeface="SimHei" panose="02010609060101010101" pitchFamily="49" charset="-122"/>
                  <a:ea typeface="SimHei" panose="02010609060101010101" pitchFamily="49" charset="-122"/>
                </a:rPr>
                <a:t> 总离差平方和</a:t>
              </a:r>
            </a:p>
            <a:p>
              <a:pPr algn="l">
                <a:lnSpc>
                  <a:spcPct val="160000"/>
                </a:lnSpc>
                <a:spcBef>
                  <a:spcPct val="20000"/>
                </a:spcBef>
                <a:buClr>
                  <a:schemeClr val="folHlink"/>
                </a:buClr>
                <a:buSzPct val="60000"/>
                <a:buFont typeface="Wingdings" pitchFamily="2" charset="2"/>
                <a:buNone/>
              </a:pP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 </a:t>
              </a:r>
              <a:r>
                <a:rPr lang="en-US" altLang="zh-CN" sz="2800" dirty="0" err="1">
                  <a:latin typeface="楷体_GB2312" pitchFamily="49" charset="-122"/>
                  <a:ea typeface="楷体_GB2312" pitchFamily="49" charset="-122"/>
                </a:rPr>
                <a:t>TSS：total</a:t>
              </a:r>
              <a:r>
                <a:rPr lang="en-US" altLang="zh-CN" sz="2800" dirty="0">
                  <a:latin typeface="楷体_GB2312" pitchFamily="49" charset="-122"/>
                  <a:ea typeface="楷体_GB2312" pitchFamily="49" charset="-122"/>
                </a:rPr>
                <a:t> sum of squares</a:t>
              </a:r>
              <a:endParaRPr lang="zh-CN" altLang="en-US" sz="2800" dirty="0">
                <a:latin typeface="楷体_GB2312" pitchFamily="49" charset="-122"/>
                <a:ea typeface="楷体_GB2312" pitchFamily="49" charset="-122"/>
              </a:endParaRPr>
            </a:p>
          </p:txBody>
        </p:sp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A85C297A-0FD0-E749-9EE5-9FF626EE51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、方差分析</a:t>
            </a:r>
            <a:br>
              <a:rPr lang="zh-CN" altLang="en-US" b="1" dirty="0">
                <a:latin typeface="SimHei" panose="02010609060101010101" pitchFamily="49" charset="-122"/>
                <a:ea typeface="SimHei" panose="02010609060101010101" pitchFamily="49" charset="-122"/>
              </a:rPr>
            </a:br>
            <a:endParaRPr lang="zh-CN" altLang="en-US" dirty="0"/>
          </a:p>
        </p:txBody>
      </p:sp>
    </p:spTree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23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23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23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23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D26BD65-4DF1-864B-8C34-18A67FB014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>
                <a:latin typeface="KaiTi" panose="02010609060101010101" pitchFamily="49" charset="-122"/>
                <a:ea typeface="KaiTi" panose="02010609060101010101" pitchFamily="49" charset="-122"/>
              </a:rPr>
              <a:t>1</a:t>
            </a:r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、方差分析</a:t>
            </a:r>
            <a:endParaRPr kumimoji="1" lang="zh-CN" altLang="en-US" dirty="0"/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8484D75F-2273-F64F-8089-EE52FECCA4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763688" y="1924207"/>
            <a:ext cx="4752528" cy="4162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181155"/>
      </p:ext>
    </p:extLst>
  </p:cSld>
  <p:clrMapOvr>
    <a:masterClrMapping/>
  </p:clrMapOvr>
  <p:transition spd="med">
    <p:checker/>
  </p:transition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9E1DA30-2337-664E-A5FB-9F89211547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2</a:t>
            </a:r>
            <a:r>
              <a:rPr lang="zh-CN" altLang="en-US" dirty="0">
                <a:latin typeface="KaiTi" panose="02010609060101010101" pitchFamily="49" charset="-122"/>
                <a:ea typeface="KaiTi" panose="02010609060101010101" pitchFamily="49" charset="-122"/>
                <a:cs typeface="SimSun"/>
              </a:rPr>
              <a:t>、自由度的分解</a:t>
            </a:r>
            <a:br>
              <a:rPr lang="zh-CN" altLang="en-US" dirty="0">
                <a:solidFill>
                  <a:srgbClr val="0000FE"/>
                </a:solidFill>
                <a:latin typeface="SimSun"/>
                <a:cs typeface="SimSun"/>
              </a:rPr>
            </a:br>
            <a:endParaRPr kumimoji="1" lang="zh-CN" altLang="en-US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BA67E0-607C-974C-AE15-08546A844AFE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443491" y="1916832"/>
                <a:ext cx="6656901" cy="3744415"/>
              </a:xfrm>
            </p:spPr>
            <p:txBody>
              <a:bodyPr>
                <a:normAutofit fontScale="85000" lnSpcReduction="10000"/>
              </a:bodyPr>
              <a:lstStyle/>
              <a:p>
                <a:pPr>
                  <a:lnSpc>
                    <a:spcPts val="2211"/>
                  </a:lnSpc>
                </a:pPr>
                <a:r>
                  <a:rPr lang="zh-CN" altLang="en-US" spc="54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总自由度</a:t>
                </a:r>
                <a:endParaRPr lang="en-US" altLang="zh-CN" spc="54" dirty="0">
                  <a:solidFill>
                    <a:srgbClr val="FF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>
                  <a:lnSpc>
                    <a:spcPts val="2211"/>
                  </a:lnSpc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𝑑𝑓</m:t>
                    </m:r>
                    <m:r>
                      <a:rPr lang="en-US" altLang="zh-CN" i="1" baseline="-25572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𝑇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−1</m:t>
                    </m:r>
                  </m:oMath>
                </a14:m>
                <a:r>
                  <a:rPr lang="zh-CN" altLang="en-US" spc="5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，计算总离差时，要先计算其平均数，在计算总离差时还剩</a:t>
                </a:r>
                <a14:m>
                  <m:oMath xmlns:m="http://schemas.openxmlformats.org/officeDocument/2006/math">
                    <m:r>
                      <a:rPr lang="zh-CN" altLang="en-US" i="1" spc="54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SimSun"/>
                      </a:rPr>
                      <m:t>（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−1)</m:t>
                    </m:r>
                  </m:oMath>
                </a14:m>
                <a:r>
                  <a:rPr lang="zh-CN" altLang="en-US" spc="5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个</a:t>
                </a:r>
                <a:r>
                  <a:rPr lang="zh-CN" altLang="en-US" spc="56" dirty="0">
                    <a:solidFill>
                      <a:srgbClr val="007F7F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不受约束的观测值．</a:t>
                </a:r>
              </a:p>
              <a:p>
                <a:r>
                  <a:rPr lang="zh-CN" altLang="en-US" spc="54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回归自由度</a:t>
                </a:r>
                <a:endParaRPr lang="en-US" altLang="zh-CN" spc="54" dirty="0">
                  <a:solidFill>
                    <a:srgbClr val="FF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𝑑𝑓</m:t>
                    </m:r>
                    <m:r>
                      <a:rPr lang="en-US" altLang="zh-CN" i="1" baseline="-25573" dirty="0" err="1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𝑅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𝑘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−1</m:t>
                    </m:r>
                  </m:oMath>
                </a14:m>
                <a:r>
                  <a:rPr lang="zh-CN" altLang="en-US" spc="5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（自变量的个数，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𝑘</m:t>
                    </m:r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−1</m:t>
                    </m:r>
                  </m:oMath>
                </a14:m>
                <a:r>
                  <a:rPr lang="zh-CN" altLang="en-US" spc="49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元</a:t>
                </a:r>
                <a:r>
                  <a:rPr lang="en-US" altLang="zh-CN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,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𝑘</m:t>
                    </m:r>
                  </m:oMath>
                </a14:m>
                <a:r>
                  <a:rPr lang="zh-CN" altLang="en-US" spc="5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是待估计参数</a:t>
                </a:r>
                <a:endParaRPr lang="en-US" altLang="zh-CN" spc="54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>
                  <a:lnSpc>
                    <a:spcPts val="2211"/>
                  </a:lnSpc>
                </a:pPr>
                <a:r>
                  <a:rPr lang="zh-CN" altLang="en-US" spc="54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残差自由度</a:t>
                </a:r>
                <a:endParaRPr lang="en-US" altLang="zh-CN" spc="54" dirty="0">
                  <a:solidFill>
                    <a:srgbClr val="FF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SimSun"/>
                </a:endParaRPr>
              </a:p>
              <a:p>
                <a:pPr>
                  <a:lnSpc>
                    <a:spcPts val="2211"/>
                  </a:lnSpc>
                </a:pP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𝑑𝑓</m:t>
                    </m:r>
                    <m:r>
                      <a:rPr lang="en-US" altLang="zh-CN" i="1" baseline="-25572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𝐸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=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𝑛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−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𝑘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,</m:t>
                    </m:r>
                  </m:oMath>
                </a14:m>
                <a:r>
                  <a:rPr lang="zh-CN" altLang="en-US" spc="5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由于当样本数据为</a:t>
                </a:r>
                <a14:m>
                  <m:oMath xmlns:m="http://schemas.openxmlformats.org/officeDocument/2006/math">
                    <m:r>
                      <a:rPr lang="en-US" altLang="zh-CN" i="1" spc="27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𝑛</m:t>
                    </m:r>
                  </m:oMath>
                </a14:m>
                <a:r>
                  <a:rPr lang="zh-CN" altLang="en-US" spc="5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时，如果模型的待估计参数是</a:t>
                </a:r>
                <a:r>
                  <a:rPr lang="en-US" altLang="zh-CN" spc="27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k</a:t>
                </a:r>
                <a:r>
                  <a:rPr lang="zh-CN" altLang="en-US" spc="5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个，那么在估计这</a:t>
                </a:r>
                <a:r>
                  <a:rPr lang="en-US" altLang="zh-CN" spc="27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k</a:t>
                </a:r>
                <a:r>
                  <a:rPr lang="zh-CN" altLang="en-US" spc="5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个参数时给</a:t>
                </a:r>
                <a:r>
                  <a:rPr lang="zh-CN" altLang="en-US" spc="54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数据加上了</a:t>
                </a:r>
                <a:r>
                  <a:rPr lang="en-US" altLang="zh-CN" spc="27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QIDBQA+TimesNewRomanPS-BoldMT"/>
                  </a:rPr>
                  <a:t>k</a:t>
                </a:r>
                <a:r>
                  <a:rPr lang="zh-CN" altLang="en-US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个</a:t>
                </a:r>
                <a:r>
                  <a:rPr lang="zh-CN" altLang="en-US" spc="54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约束条件</a:t>
                </a:r>
                <a:r>
                  <a:rPr lang="zh-CN" altLang="en-US" spc="5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，使得在估计残差方差的时候仅剩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𝑛</m:t>
                    </m:r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− </m:t>
                    </m:r>
                    <m:r>
                      <a:rPr lang="en-US" altLang="zh-CN" i="1" spc="27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𝑘</m:t>
                    </m:r>
                  </m:oMath>
                </a14:m>
                <a:r>
                  <a:rPr lang="zh-CN" altLang="en-US" spc="54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个不受约束的</a:t>
                </a:r>
                <a:r>
                  <a:rPr lang="zh-CN" altLang="en-US" spc="54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观测值</a:t>
                </a:r>
                <a:r>
                  <a:rPr lang="zh-CN" altLang="en-US" dirty="0">
                    <a:solidFill>
                      <a:srgbClr val="00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．</a:t>
                </a:r>
              </a:p>
              <a:p>
                <a:r>
                  <a:rPr lang="zh-CN" altLang="en-US" spc="54" dirty="0">
                    <a:solidFill>
                      <a:srgbClr val="FF0000"/>
                    </a:solidFill>
                    <a:latin typeface="KaiTi" panose="02010609060101010101" pitchFamily="49" charset="-122"/>
                    <a:ea typeface="KaiTi" panose="02010609060101010101" pitchFamily="49" charset="-122"/>
                    <a:cs typeface="SimSun"/>
                  </a:rPr>
                  <a:t>自由度分解</a:t>
                </a:r>
                <a14:m>
                  <m:oMath xmlns:m="http://schemas.openxmlformats.org/officeDocument/2006/math">
                    <m:r>
                      <a:rPr lang="en-US" altLang="zh-CN" i="1" dirty="0" smtClean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𝑑𝑓</m:t>
                    </m:r>
                    <m:r>
                      <a:rPr lang="en-US" altLang="zh-CN" i="1" baseline="-25573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𝑇</m:t>
                    </m:r>
                    <m:r>
                      <a:rPr lang="en-US" altLang="zh-CN" i="1" dirty="0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=</m:t>
                    </m:r>
                    <m:r>
                      <a:rPr lang="en-US" altLang="zh-CN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𝑑𝑓</m:t>
                    </m:r>
                    <m:r>
                      <a:rPr lang="en-US" altLang="zh-CN" i="1" baseline="-25573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𝑅</m:t>
                    </m:r>
                    <m:r>
                      <a:rPr lang="en-US" altLang="zh-CN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+</m:t>
                    </m:r>
                    <m:r>
                      <a:rPr lang="en-US" altLang="zh-CN" i="1" dirty="0" err="1">
                        <a:solidFill>
                          <a:srgbClr val="000000"/>
                        </a:solidFill>
                        <a:latin typeface="Cambria Math" panose="02040503050406030204" pitchFamily="18" charset="0"/>
                        <a:ea typeface="KaiTi" panose="02010609060101010101" pitchFamily="49" charset="-122"/>
                        <a:cs typeface="QIDBQA+TimesNewRomanPS-BoldMT"/>
                      </a:rPr>
                      <m:t>𝑑𝑓𝐸</m:t>
                    </m:r>
                  </m:oMath>
                </a14:m>
                <a:endParaRPr lang="en-US" altLang="zh-CN" baseline="-25573" dirty="0">
                  <a:solidFill>
                    <a:srgbClr val="000000"/>
                  </a:solidFill>
                  <a:latin typeface="KaiTi" panose="02010609060101010101" pitchFamily="49" charset="-122"/>
                  <a:ea typeface="KaiTi" panose="02010609060101010101" pitchFamily="49" charset="-122"/>
                  <a:cs typeface="QIDBQA+TimesNewRomanPS-BoldMT"/>
                </a:endParaRPr>
              </a:p>
              <a:p>
                <a:endParaRPr kumimoji="1" lang="zh-CN" altLang="en-US" dirty="0">
                  <a:latin typeface="KaiTi" panose="02010609060101010101" pitchFamily="49" charset="-122"/>
                  <a:ea typeface="KaiTi" panose="02010609060101010101" pitchFamily="49" charset="-122"/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A6BA67E0-607C-974C-AE15-08546A844AFE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443491" y="1916832"/>
                <a:ext cx="6656901" cy="3744415"/>
              </a:xfrm>
              <a:blipFill>
                <a:blip r:embed="rId2"/>
                <a:stretch>
                  <a:fillRect l="-381" t="-676" r="-57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38592970"/>
      </p:ext>
    </p:extLst>
  </p:cSld>
  <p:clrMapOvr>
    <a:masterClrMapping/>
  </p:clrMapOvr>
  <p:transition spd="med">
    <p:checker/>
  </p:transition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5494BA-3523-D14C-AC90-42C1E9A24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>
                <a:latin typeface="KaiTi" panose="02010609060101010101" pitchFamily="49" charset="-122"/>
                <a:ea typeface="KaiTi" panose="02010609060101010101" pitchFamily="49" charset="-122"/>
              </a:rPr>
              <a:t>双变量回归的方差列表</a:t>
            </a:r>
          </a:p>
        </p:txBody>
      </p:sp>
      <p:pic>
        <p:nvPicPr>
          <p:cNvPr id="4" name="内容占位符 3">
            <a:extLst>
              <a:ext uri="{FF2B5EF4-FFF2-40B4-BE49-F238E27FC236}">
                <a16:creationId xmlns:a16="http://schemas.microsoft.com/office/drawing/2014/main" id="{9D517AF0-D3D3-4B43-917A-E25EB9CD24B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43037" y="2852936"/>
            <a:ext cx="6896167" cy="1696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907497"/>
      </p:ext>
    </p:extLst>
  </p:cSld>
  <p:clrMapOvr>
    <a:masterClrMapping/>
  </p:clrMapOvr>
  <p:transition spd="med">
    <p:checker/>
  </p:transition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0" name="Rectangle 2">
            <a:extLst>
              <a:ext uri="{FF2B5EF4-FFF2-40B4-BE49-F238E27FC236}">
                <a16:creationId xmlns:a16="http://schemas.microsoft.com/office/drawing/2014/main" id="{998D9226-4F65-374E-A018-E9C7B556A22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443490" y="1124744"/>
            <a:ext cx="6584893" cy="720080"/>
          </a:xfrm>
        </p:spPr>
        <p:txBody>
          <a:bodyPr/>
          <a:lstStyle/>
          <a:p>
            <a:r>
              <a:rPr lang="en-US" altLang="zh-CN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3</a:t>
            </a:r>
            <a:r>
              <a:rPr lang="zh-CN" altLang="en-US" sz="4000" b="1" dirty="0">
                <a:latin typeface="KaiTi" panose="02010609060101010101" pitchFamily="49" charset="-122"/>
                <a:ea typeface="KaiTi" panose="02010609060101010101" pitchFamily="49" charset="-122"/>
              </a:rPr>
              <a:t>、拟合优度检验</a:t>
            </a:r>
          </a:p>
        </p:txBody>
      </p:sp>
      <p:sp>
        <p:nvSpPr>
          <p:cNvPr id="140291" name="Rectangle 3">
            <a:extLst>
              <a:ext uri="{FF2B5EF4-FFF2-40B4-BE49-F238E27FC236}">
                <a16:creationId xmlns:a16="http://schemas.microsoft.com/office/drawing/2014/main" id="{15B61231-1571-9F4F-92C0-1BFEB36DEC04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1443491" y="1988850"/>
            <a:ext cx="6656902" cy="4183350"/>
          </a:xfrm>
        </p:spPr>
        <p:txBody>
          <a:bodyPr>
            <a:normAutofit/>
          </a:bodyPr>
          <a:lstStyle/>
          <a:p>
            <a:pPr marL="0" indent="668338">
              <a:lnSpc>
                <a:spcPct val="140000"/>
              </a:lnSpc>
              <a:buFont typeface="Wingdings" pitchFamily="2" charset="2"/>
              <a:buNone/>
            </a:pP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1. 定  义</a:t>
            </a:r>
          </a:p>
          <a:p>
            <a:pPr marL="0" indent="668338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拟合优度指样本回归直线与样本观察值之间的拟合程度，用判定系数</a:t>
            </a:r>
            <a:r>
              <a:rPr lang="en-US" altLang="zh-CN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r</a:t>
            </a:r>
            <a:r>
              <a:rPr lang="en-US" altLang="zh-CN" sz="2400" b="1" baseline="30000" dirty="0">
                <a:latin typeface="KaiTi" panose="02010609060101010101" pitchFamily="49" charset="-122"/>
                <a:ea typeface="KaiTi" panose="02010609060101010101" pitchFamily="49" charset="-122"/>
              </a:rPr>
              <a:t>2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的大小来表示。</a:t>
            </a:r>
          </a:p>
          <a:p>
            <a:pPr marL="0" indent="668338">
              <a:lnSpc>
                <a:spcPct val="130000"/>
              </a:lnSpc>
              <a:buFont typeface="Wingdings" pitchFamily="2" charset="2"/>
              <a:buNone/>
            </a:pP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判定系数(</a:t>
            </a:r>
            <a:r>
              <a:rPr lang="en-US" altLang="zh-CN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coefficient of determination)</a:t>
            </a:r>
            <a:r>
              <a:rPr lang="zh-CN" altLang="en-US" sz="2400" b="1" dirty="0">
                <a:latin typeface="KaiTi" panose="02010609060101010101" pitchFamily="49" charset="-122"/>
                <a:ea typeface="KaiTi" panose="02010609060101010101" pitchFamily="49" charset="-122"/>
              </a:rPr>
              <a:t>也称可决系数，或测定系数，是指回归平方和占总离差平方和的比重，用来描述解释变量对被解释变量的解释程度。</a:t>
            </a:r>
          </a:p>
        </p:txBody>
      </p:sp>
      <p:sp>
        <p:nvSpPr>
          <p:cNvPr id="140292" name="Rectangle 4">
            <a:extLst>
              <a:ext uri="{FF2B5EF4-FFF2-40B4-BE49-F238E27FC236}">
                <a16:creationId xmlns:a16="http://schemas.microsoft.com/office/drawing/2014/main" id="{D261C494-4AB9-FC4F-BE5D-AB4F984CE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19613" y="33258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0293" name="Rectangle 5">
            <a:extLst>
              <a:ext uri="{FF2B5EF4-FFF2-40B4-BE49-F238E27FC236}">
                <a16:creationId xmlns:a16="http://schemas.microsoft.com/office/drawing/2014/main" id="{19BFB0E7-779D-EF48-943F-1D5C904F60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70188" y="3189288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0294" name="Rectangle 6">
            <a:extLst>
              <a:ext uri="{FF2B5EF4-FFF2-40B4-BE49-F238E27FC236}">
                <a16:creationId xmlns:a16="http://schemas.microsoft.com/office/drawing/2014/main" id="{24B4DAFB-08E8-8B46-AD6C-3A5B7C02EC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3779838" y="330676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140295" name="Rectangle 7">
            <a:extLst>
              <a:ext uri="{FF2B5EF4-FFF2-40B4-BE49-F238E27FC236}">
                <a16:creationId xmlns:a16="http://schemas.microsoft.com/office/drawing/2014/main" id="{E4E35411-3DDC-D84F-B762-6B018C9A4B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98838" y="3287713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3617882"/>
      </p:ext>
    </p:extLst>
  </p:cSld>
  <p:clrMapOvr>
    <a:masterClrMapping/>
  </p:clrMapOvr>
  <p:transition spd="med">
    <p:check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029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4029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4029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0291" grpId="0" build="p" autoUpdateAnimBg="0"/>
    </p:bldLst>
  </p:timing>
</p:sld>
</file>

<file path=ppt/theme/theme1.xml><?xml version="1.0" encoding="utf-8"?>
<a:theme xmlns:a="http://schemas.openxmlformats.org/drawingml/2006/main" name="画廊">
  <a:themeElements>
    <a:clrScheme name="画廊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画廊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画廊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{4E10B4D0-9BBC-1140-9CAC-8349A27F57A0}tf10001119</Template>
  <TotalTime>2029</TotalTime>
  <Words>7841</Words>
  <Application>Microsoft Macintosh PowerPoint</Application>
  <PresentationFormat>全屏显示(4:3)</PresentationFormat>
  <Paragraphs>664</Paragraphs>
  <Slides>125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125</vt:i4>
      </vt:variant>
    </vt:vector>
  </HeadingPairs>
  <TitlesOfParts>
    <vt:vector size="147" baseType="lpstr">
      <vt:lpstr>等线</vt:lpstr>
      <vt:lpstr>SimHei</vt:lpstr>
      <vt:lpstr>KaiTi</vt:lpstr>
      <vt:lpstr>楷体_GB2312</vt:lpstr>
      <vt:lpstr>宋体</vt:lpstr>
      <vt:lpstr>宋体</vt:lpstr>
      <vt:lpstr>CSNJCK+Arial-BoldMT</vt:lpstr>
      <vt:lpstr>JRIPGI+SymbolMT</vt:lpstr>
      <vt:lpstr>MABPWA+TimesNewRomanPS-ItalicMT</vt:lpstr>
      <vt:lpstr>MUWCNL+KaiTi_GB2312</vt:lpstr>
      <vt:lpstr>VWNVLL+ArialMT</vt:lpstr>
      <vt:lpstr>Arial</vt:lpstr>
      <vt:lpstr>Cambria Math</vt:lpstr>
      <vt:lpstr>Gill Sans MT</vt:lpstr>
      <vt:lpstr>PJGUIU+TimesNewRomanPSMT</vt:lpstr>
      <vt:lpstr>Tahoma</vt:lpstr>
      <vt:lpstr>Times New Roman</vt:lpstr>
      <vt:lpstr>Wingdings</vt:lpstr>
      <vt:lpstr>画廊</vt:lpstr>
      <vt:lpstr>Chart</vt:lpstr>
      <vt:lpstr>Equation</vt:lpstr>
      <vt:lpstr>Equation.3</vt:lpstr>
      <vt:lpstr>第三章:一元线性回归模型</vt:lpstr>
      <vt:lpstr>主要内容</vt:lpstr>
      <vt:lpstr>学习要求 </vt:lpstr>
      <vt:lpstr>第一节:线性回归的基本思想:双变量模型</vt:lpstr>
      <vt:lpstr>本节主要内容</vt:lpstr>
      <vt:lpstr>一、变量关系和回归思想 </vt:lpstr>
      <vt:lpstr>1. 变量间的关系  </vt:lpstr>
      <vt:lpstr>2. 回归分析的基本概念 </vt:lpstr>
      <vt:lpstr>相关、回归与因果关系之间的关系 </vt:lpstr>
      <vt:lpstr>3、回归分析的目的</vt:lpstr>
      <vt:lpstr>4、总体回归方程与样本回归方程 </vt:lpstr>
      <vt:lpstr>PowerPoint 演示文稿</vt:lpstr>
      <vt:lpstr>PowerPoint 演示文稿</vt:lpstr>
      <vt:lpstr>PowerPoint 演示文稿</vt:lpstr>
      <vt:lpstr>（1）回归实例二</vt:lpstr>
      <vt:lpstr>PowerPoint 演示文稿</vt:lpstr>
      <vt:lpstr>回归实例二</vt:lpstr>
      <vt:lpstr>PowerPoint 演示文稿</vt:lpstr>
      <vt:lpstr>(2)总体回归函数 </vt:lpstr>
      <vt:lpstr>总体回归方程: </vt:lpstr>
      <vt:lpstr>(3)总体回归函数的统计或者随机设定</vt:lpstr>
      <vt:lpstr>PowerPoint 演示文稿</vt:lpstr>
      <vt:lpstr>（4）随机误差项的性质 </vt:lpstr>
      <vt:lpstr>（5）样本回归函数（SRF） </vt:lpstr>
      <vt:lpstr>样本回归函数（SRF） </vt:lpstr>
      <vt:lpstr>（5）样本回归函数（SRF）</vt:lpstr>
      <vt:lpstr>（6）总体回归方程与样本回归方程的联系与区别</vt:lpstr>
      <vt:lpstr>（7）“线性”回归的特殊含义</vt:lpstr>
      <vt:lpstr>（7）“线性”回归的特殊含义 </vt:lpstr>
      <vt:lpstr>“线性”回归的特殊含义 </vt:lpstr>
      <vt:lpstr>关于参数的字母表示</vt:lpstr>
      <vt:lpstr>二、参数估计：普通最小二乘法 </vt:lpstr>
      <vt:lpstr>PowerPoint 演示文稿</vt:lpstr>
      <vt:lpstr>1、普通最小二乘法(OLS) </vt:lpstr>
      <vt:lpstr>1、普通最小二乘法(OLS) </vt:lpstr>
      <vt:lpstr>1、普通最小二乘法(OLS) </vt:lpstr>
      <vt:lpstr>OLS的“最好”的原则是：找一条直线使得这些点到该直线的纵向距离(μ_i ) ̂的和（平方和）最小。注意下文用e_i 代替(μ_i ) ̂ </vt:lpstr>
      <vt:lpstr>最小二乘法的思想</vt:lpstr>
      <vt:lpstr>最小二乘法的思想</vt:lpstr>
      <vt:lpstr>1、普通最小二乘法(OLS) </vt:lpstr>
      <vt:lpstr> 1、普通最小二乘法(OLS)</vt:lpstr>
      <vt:lpstr> 1、普通最小二乘法(OLS)</vt:lpstr>
      <vt:lpstr>1、普通最小二乘法(OLS）</vt:lpstr>
      <vt:lpstr>2、普通最小二乘法(OLS)应用举例</vt:lpstr>
      <vt:lpstr>2、普通最小二乘法(OLS)应用举例</vt:lpstr>
      <vt:lpstr>PowerPoint 演示文稿</vt:lpstr>
      <vt:lpstr>3、普通最小二乘法(OLS)应用-教材举例</vt:lpstr>
      <vt:lpstr>3、普通最小二乘法(OLS)应用-教材举例</vt:lpstr>
      <vt:lpstr>3、普通最小二乘法(OLS)应用-教材举例</vt:lpstr>
      <vt:lpstr>3、普通最小二乘法(OLS)应用-教材举例</vt:lpstr>
      <vt:lpstr>3、极大似然法﹡</vt:lpstr>
      <vt:lpstr>第一节课后思考与练习</vt:lpstr>
      <vt:lpstr> 第二节  双变量模型的假设检验及其应用</vt:lpstr>
      <vt:lpstr>一元线性回归模型的检验</vt:lpstr>
      <vt:lpstr>一、古典线性回归模型  </vt:lpstr>
      <vt:lpstr>1、经典线性回归的假设</vt:lpstr>
      <vt:lpstr>PowerPoint 演示文稿</vt:lpstr>
      <vt:lpstr>同方差</vt:lpstr>
      <vt:lpstr>PowerPoint 演示文稿</vt:lpstr>
      <vt:lpstr>PowerPoint 演示文稿</vt:lpstr>
      <vt:lpstr>证明用到上节课的课后作业2-25 和2-26</vt:lpstr>
      <vt:lpstr>(1)估计量是Y（或者μ_i)线性函数</vt:lpstr>
      <vt:lpstr>(1)估计量是Y（或者μ_i)线性函数</vt:lpstr>
      <vt:lpstr>(1)估计量是Y（或者μ_i)线性函数</vt:lpstr>
      <vt:lpstr>（2）估计量无偏性的证明</vt:lpstr>
      <vt:lpstr>2、OLS估计量的方差和标准误 </vt:lpstr>
      <vt:lpstr>2、OLS估计量的方差和标准误 </vt:lpstr>
      <vt:lpstr>回归系数的b ̂_2方差的规范推导</vt:lpstr>
      <vt:lpstr>回归系数的b ̂_2方差的简单推导</vt:lpstr>
      <vt:lpstr>回归系数的b ̂_1方差的简单推导</vt:lpstr>
      <vt:lpstr>(3)有效性证明</vt:lpstr>
      <vt:lpstr>总体方差的偏估计量为σ ̂^2=(∑▒e_i^2 )/(n-2).  </vt:lpstr>
      <vt:lpstr> 3、高斯—马尔柯夫定理</vt:lpstr>
      <vt:lpstr>3、高斯—马尔柯夫定理</vt:lpstr>
      <vt:lpstr>蒙特卡洛实验</vt:lpstr>
      <vt:lpstr>PowerPoint 演示文稿</vt:lpstr>
      <vt:lpstr>（一）假设检验 </vt:lpstr>
      <vt:lpstr>PowerPoint 演示文稿</vt:lpstr>
      <vt:lpstr>PowerPoint 演示文稿</vt:lpstr>
      <vt:lpstr>PowerPoint 演示文稿</vt:lpstr>
      <vt:lpstr>例题分析</vt:lpstr>
      <vt:lpstr>显著性检验法</vt:lpstr>
      <vt:lpstr>区间检验法</vt:lpstr>
      <vt:lpstr>2、Ols 估计量的概率分布和假设检验</vt:lpstr>
      <vt:lpstr>2、Ols 估计量的概率分布和假设检验</vt:lpstr>
      <vt:lpstr>3、构建Ols 估计量的检验统计量</vt:lpstr>
      <vt:lpstr>4、案例：估计量的假设检验</vt:lpstr>
      <vt:lpstr>用置信区间法对b_2进行假设检验</vt:lpstr>
      <vt:lpstr>用置信区间法对b_2进行假设检验</vt:lpstr>
      <vt:lpstr>PowerPoint 演示文稿</vt:lpstr>
      <vt:lpstr>假设检验：显著性检验法</vt:lpstr>
      <vt:lpstr>显著性检验法</vt:lpstr>
      <vt:lpstr>（二）拟合优度检验</vt:lpstr>
      <vt:lpstr>1、方差分析 </vt:lpstr>
      <vt:lpstr>1、方差分析 </vt:lpstr>
      <vt:lpstr>1、方差分析</vt:lpstr>
      <vt:lpstr>2、自由度的分解 </vt:lpstr>
      <vt:lpstr>双变量回归的方差列表</vt:lpstr>
      <vt:lpstr>3、拟合优度检验</vt:lpstr>
      <vt:lpstr>2.计  算</vt:lpstr>
      <vt:lpstr>3.取值范围及评价标准</vt:lpstr>
      <vt:lpstr>4、相关系数r</vt:lpstr>
      <vt:lpstr>（三）其他检验</vt:lpstr>
      <vt:lpstr>正态性检验</vt:lpstr>
      <vt:lpstr>1、Jarque-Bera检验</vt:lpstr>
      <vt:lpstr>PowerPoint 演示文稿</vt:lpstr>
      <vt:lpstr>（四）综合实例 </vt:lpstr>
      <vt:lpstr>1、做散点图 </vt:lpstr>
      <vt:lpstr>2、做工资对生产率的回归分析  </vt:lpstr>
      <vt:lpstr>对误差项是否符合正态分布进行JB检验</vt:lpstr>
      <vt:lpstr>对误差项的JB检验结果</vt:lpstr>
      <vt:lpstr>对误差项是否符合正态分布进行检验</vt:lpstr>
      <vt:lpstr>对误差项是否符合正态分布进行JB检验</vt:lpstr>
      <vt:lpstr>PowerPoint 演示文稿</vt:lpstr>
      <vt:lpstr>PowerPoint 演示文稿</vt:lpstr>
      <vt:lpstr>PowerPoint 演示文稿</vt:lpstr>
      <vt:lpstr>PowerPoint 演示文稿</vt:lpstr>
      <vt:lpstr>点预测 </vt:lpstr>
      <vt:lpstr>点预测 </vt:lpstr>
      <vt:lpstr>一元线性回归模型的应用：经济预测 </vt:lpstr>
      <vt:lpstr>案例： 美国商业部门工资和生产率的关系（1959-2006年） </vt:lpstr>
      <vt:lpstr>案例： 美国商业部门工资和生产率的关系（1959-2006年）</vt:lpstr>
      <vt:lpstr>一元线性回归模型的应用：经济预测 </vt:lpstr>
      <vt:lpstr>PowerPoint 演示文稿</vt:lpstr>
      <vt:lpstr>第二节 课后作业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Lin Wensheng</cp:lastModifiedBy>
  <cp:revision>90</cp:revision>
  <dcterms:created xsi:type="dcterms:W3CDTF">1601-01-01T00:00:00Z</dcterms:created>
  <dcterms:modified xsi:type="dcterms:W3CDTF">2023-03-25T03:43:35Z</dcterms:modified>
</cp:coreProperties>
</file>